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1" r:id="rId5"/>
  </p:sldMasterIdLst>
  <p:notesMasterIdLst>
    <p:notesMasterId r:id="rId29"/>
  </p:notesMasterIdLst>
  <p:sldIdLst>
    <p:sldId id="276" r:id="rId6"/>
    <p:sldId id="290" r:id="rId7"/>
    <p:sldId id="278" r:id="rId8"/>
    <p:sldId id="281" r:id="rId9"/>
    <p:sldId id="280" r:id="rId10"/>
    <p:sldId id="282" r:id="rId11"/>
    <p:sldId id="283" r:id="rId12"/>
    <p:sldId id="292" r:id="rId13"/>
    <p:sldId id="284" r:id="rId14"/>
    <p:sldId id="285" r:id="rId15"/>
    <p:sldId id="286" r:id="rId16"/>
    <p:sldId id="289" r:id="rId17"/>
    <p:sldId id="279" r:id="rId18"/>
    <p:sldId id="287" r:id="rId19"/>
    <p:sldId id="291" r:id="rId20"/>
    <p:sldId id="293" r:id="rId21"/>
    <p:sldId id="294" r:id="rId22"/>
    <p:sldId id="295" r:id="rId23"/>
    <p:sldId id="296" r:id="rId24"/>
    <p:sldId id="298" r:id="rId25"/>
    <p:sldId id="297" r:id="rId26"/>
    <p:sldId id="299" r:id="rId27"/>
    <p:sldId id="269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50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1361" userDrawn="1">
          <p15:clr>
            <a:srgbClr val="A4A3A4"/>
          </p15:clr>
        </p15:guide>
        <p15:guide id="5" orient="horz" pos="3932" userDrawn="1">
          <p15:clr>
            <a:srgbClr val="A4A3A4"/>
          </p15:clr>
        </p15:guide>
        <p15:guide id="6" orient="horz" pos="1194" userDrawn="1">
          <p15:clr>
            <a:srgbClr val="A4A3A4"/>
          </p15:clr>
        </p15:guide>
        <p15:guide id="7" pos="25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94669"/>
  </p:normalViewPr>
  <p:slideViewPr>
    <p:cSldViewPr snapToGrid="0">
      <p:cViewPr varScale="1">
        <p:scale>
          <a:sx n="114" d="100"/>
          <a:sy n="114" d="100"/>
        </p:scale>
        <p:origin x="712" y="184"/>
      </p:cViewPr>
      <p:guideLst>
        <p:guide orient="horz" pos="650"/>
        <p:guide pos="7423"/>
        <p:guide orient="horz" pos="1361"/>
        <p:guide orient="horz" pos="3932"/>
        <p:guide orient="horz" pos="1194"/>
        <p:guide pos="25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93AEB5-C303-4762-90A0-AF697EB357C4}" type="datetimeFigureOut">
              <a:rPr lang="de-DE" smtClean="0"/>
              <a:t>09.01.23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C587F-9620-41AA-8442-404D6D59762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6886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C587F-9620-41AA-8442-404D6D597627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13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/Unter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36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CFB462B3-CEB1-499F-9A93-54BFC478EC19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06401" y="6984001"/>
            <a:ext cx="7375299" cy="216000"/>
          </a:xfrm>
        </p:spPr>
        <p:txBody>
          <a:bodyPr/>
          <a:lstStyle/>
          <a:p>
            <a:r>
              <a:rPr lang="en-US"/>
              <a:t>Truck Platoon| Moritz Höhnel, Jakob Kurz and Mattis Ritter / T1 / ASE / HMI | Summer Semester 2022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AAD5C655-E4E0-43F9-B6D2-6069D0E19D5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9883778" y="6984001"/>
            <a:ext cx="1899711" cy="216000"/>
          </a:xfrm>
        </p:spPr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1" name="Datumsplatzhalter 3">
            <a:extLst>
              <a:ext uri="{FF2B5EF4-FFF2-40B4-BE49-F238E27FC236}">
                <a16:creationId xmlns:a16="http://schemas.microsoft.com/office/drawing/2014/main" id="{C76965CB-8BC6-40F7-9EE1-139D591698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22" name="Vertikaler Textplatzhalter 2">
            <a:extLst>
              <a:ext uri="{FF2B5EF4-FFF2-40B4-BE49-F238E27FC236}">
                <a16:creationId xmlns:a16="http://schemas.microsoft.com/office/drawing/2014/main" id="{33F9B68E-1F14-4F70-9B07-D77470E5CBEB}"/>
              </a:ext>
            </a:extLst>
          </p:cNvPr>
          <p:cNvSpPr>
            <a:spLocks noGrp="1"/>
          </p:cNvSpPr>
          <p:nvPr>
            <p:ph type="body" orient="vert" idx="19" hasCustomPrompt="1"/>
          </p:nvPr>
        </p:nvSpPr>
        <p:spPr>
          <a:xfrm>
            <a:off x="1386000" y="5311011"/>
            <a:ext cx="10397484" cy="79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lang="de-DE" sz="2400" b="1" i="0" u="none" strike="noStrike" baseline="0" smtClean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4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Lecture topic Lecture topic Lecture topic Lecture topic Lecture topic Lecture topic</a:t>
            </a:r>
          </a:p>
        </p:txBody>
      </p:sp>
      <p:sp>
        <p:nvSpPr>
          <p:cNvPr id="23" name="Vertikaler Textplatzhalter 2">
            <a:extLst>
              <a:ext uri="{FF2B5EF4-FFF2-40B4-BE49-F238E27FC236}">
                <a16:creationId xmlns:a16="http://schemas.microsoft.com/office/drawing/2014/main" id="{6354D33E-28C2-47F2-851F-773C0FE0AB9E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1386000" y="6372000"/>
            <a:ext cx="10397489" cy="252000"/>
          </a:xfrm>
        </p:spPr>
        <p:txBody>
          <a:bodyPr vert="horz"/>
          <a:lstStyle>
            <a:lvl1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97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300" b="1" spc="6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Referent / </a:t>
            </a:r>
            <a:r>
              <a:rPr lang="en-US" err="1"/>
              <a:t>Fakultät</a:t>
            </a:r>
            <a:r>
              <a:rPr lang="en-US"/>
              <a:t> / </a:t>
            </a:r>
            <a:r>
              <a:rPr lang="en-US" err="1"/>
              <a:t>Studiengang</a:t>
            </a:r>
            <a:r>
              <a:rPr lang="en-US"/>
              <a:t> | </a:t>
            </a:r>
            <a:r>
              <a:rPr lang="en-US" err="1"/>
              <a:t>WiSe</a:t>
            </a:r>
            <a:r>
              <a:rPr lang="en-US"/>
              <a:t>/</a:t>
            </a:r>
            <a:r>
              <a:rPr lang="en-US" err="1"/>
              <a:t>SoSe</a:t>
            </a:r>
            <a:r>
              <a:rPr lang="en-US"/>
              <a:t> 2017/19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0066C18D-46D1-4FD0-B624-24CB6294D971}"/>
              </a:ext>
            </a:extLst>
          </p:cNvPr>
          <p:cNvSpPr>
            <a:spLocks noGrp="1" noChangeAspect="1"/>
          </p:cNvSpPr>
          <p:nvPr>
            <p:ph type="body" orient="vert" idx="21" hasCustomPrompt="1"/>
          </p:nvPr>
        </p:nvSpPr>
        <p:spPr>
          <a:xfrm>
            <a:off x="1152000" y="4904882"/>
            <a:ext cx="128025" cy="204840"/>
          </a:xfrm>
          <a:blipFill>
            <a:blip r:embed="rId3"/>
            <a:stretch>
              <a:fillRect/>
            </a:stretch>
          </a:blipFill>
        </p:spPr>
        <p:txBody>
          <a:bodyPr vert="horz" wrap="none" tIns="7200" rIns="2574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E401AAA2-F595-411B-A3EF-57905A9882E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3D64421D-DBFE-41AB-A378-7DBF9C4CC7F8}"/>
              </a:ext>
            </a:extLst>
          </p:cNvPr>
          <p:cNvGrpSpPr/>
          <p:nvPr userDrawn="1"/>
        </p:nvGrpSpPr>
        <p:grpSpPr>
          <a:xfrm>
            <a:off x="406398" y="-468000"/>
            <a:ext cx="14521602" cy="1980001"/>
            <a:chOff x="304800" y="-468001"/>
            <a:chExt cx="10891200" cy="1980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0B19D590-8202-424B-810A-BA64C30D72E3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F7251AF-5343-4756-8000-8AB0335BAA99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A4325A29-EFA6-4867-99A1-E4058D882D4A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8" name="Kopfzeile">
              <a:extLst>
                <a:ext uri="{FF2B5EF4-FFF2-40B4-BE49-F238E27FC236}">
                  <a16:creationId xmlns:a16="http://schemas.microsoft.com/office/drawing/2014/main" id="{CD985852-8EA5-4F1F-85D6-11C67C20F991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263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11377089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397" y="2689225"/>
            <a:ext cx="559252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Inhaltsplatzhalter 2"/>
          <p:cNvSpPr>
            <a:spLocks noGrp="1"/>
          </p:cNvSpPr>
          <p:nvPr>
            <p:ph idx="14" hasCustomPrompt="1"/>
          </p:nvPr>
        </p:nvSpPr>
        <p:spPr>
          <a:xfrm>
            <a:off x="6192002" y="2689225"/>
            <a:ext cx="5591487" cy="355441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33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fo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394" y="2160588"/>
            <a:ext cx="11377092" cy="396000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Short info about the content</a:t>
            </a:r>
          </a:p>
        </p:txBody>
      </p:sp>
      <p:sp>
        <p:nvSpPr>
          <p:cNvPr id="12" name="Inhaltsplatzhalter 2"/>
          <p:cNvSpPr>
            <a:spLocks noGrp="1"/>
          </p:cNvSpPr>
          <p:nvPr>
            <p:ph idx="1" hasCustomPrompt="1"/>
          </p:nvPr>
        </p:nvSpPr>
        <p:spPr>
          <a:xfrm>
            <a:off x="406405" y="2690813"/>
            <a:ext cx="11377084" cy="355282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spcAft>
                <a:spcPts val="599"/>
              </a:spcAft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5545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95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056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2088000" y="4284000"/>
            <a:ext cx="9695489" cy="1959639"/>
          </a:xfrm>
        </p:spPr>
        <p:txBody>
          <a:bodyPr vert="horz"/>
          <a:lstStyle>
            <a:lvl1pPr marL="0" marR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999" b="0">
                <a:solidFill>
                  <a:schemeClr val="bg1"/>
                </a:solidFill>
                <a:latin typeface="+mn-lt"/>
              </a:defRPr>
            </a:lvl1pPr>
            <a:lvl2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5000"/>
              </a:lnSpc>
              <a:spcBef>
                <a:spcPts val="125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marL="0" marR="0" lvl="0" indent="0" algn="l" defTabSz="914407" rtl="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Please refer any questions to:</a:t>
            </a:r>
            <a:br>
              <a:rPr lang="en-US"/>
            </a:br>
            <a:r>
              <a:rPr lang="en-US"/>
              <a:t>Prename Name (Ribbon &gt; Increase List Level)</a:t>
            </a:r>
            <a:br>
              <a:rPr lang="en-US"/>
            </a:br>
            <a:r>
              <a:rPr lang="en-US"/>
              <a:t>Faculty of XY | Department of XY </a:t>
            </a:r>
            <a:br>
              <a:rPr lang="en-US"/>
            </a:br>
            <a:r>
              <a:rPr lang="en-US"/>
              <a:t>meike.muster@hs-heilbronn.de</a:t>
            </a:r>
          </a:p>
        </p:txBody>
      </p:sp>
      <p:sp>
        <p:nvSpPr>
          <p:cNvPr id="12" name="Vertikaler Textplatzhalter 2"/>
          <p:cNvSpPr>
            <a:spLocks noGrp="1"/>
          </p:cNvSpPr>
          <p:nvPr>
            <p:ph type="body" orient="vert" idx="14" hasCustomPrompt="1"/>
          </p:nvPr>
        </p:nvSpPr>
        <p:spPr>
          <a:xfrm>
            <a:off x="2087996" y="2160588"/>
            <a:ext cx="9695489" cy="1851841"/>
          </a:xfr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300" baseline="0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5800" b="1" cap="all" spc="180" baseline="0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Conclusion</a:t>
            </a:r>
          </a:p>
        </p:txBody>
      </p:sp>
      <p:sp>
        <p:nvSpPr>
          <p:cNvPr id="15" name="Bildplatzhalter 2">
            <a:extLst>
              <a:ext uri="{FF2B5EF4-FFF2-40B4-BE49-F238E27FC236}">
                <a16:creationId xmlns:a16="http://schemas.microsoft.com/office/drawing/2014/main" id="{BCE84AFA-A866-402D-A07B-4A22F5614A5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76000" y="4716000"/>
            <a:ext cx="1080000" cy="1080000"/>
          </a:xfrm>
          <a:prstGeom prst="ellipse">
            <a:avLst/>
          </a:prstGeo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29836006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54071D8-9D4F-4737-9753-5A4E0952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5FA9BD1D-40AC-4766-9D87-7CD9F9338F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EB7C7B69-B03E-4D33-9FE9-AB156C53B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17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8013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8" name="Vertikaler Textplatzhalter 2">
            <a:extLst>
              <a:ext uri="{FF2B5EF4-FFF2-40B4-BE49-F238E27FC236}">
                <a16:creationId xmlns:a16="http://schemas.microsoft.com/office/drawing/2014/main" id="{1F5623E0-8437-4337-9981-520C5E63F5F5}"/>
              </a:ext>
            </a:extLst>
          </p:cNvPr>
          <p:cNvSpPr>
            <a:spLocks noGrp="1" noChangeAspect="1"/>
          </p:cNvSpPr>
          <p:nvPr>
            <p:ph type="body" orient="vert" idx="13" hasCustomPrompt="1"/>
          </p:nvPr>
        </p:nvSpPr>
        <p:spPr>
          <a:xfrm>
            <a:off x="1026073" y="4914407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20" name="Foliennummernplatzhalter 10">
            <a:extLst>
              <a:ext uri="{FF2B5EF4-FFF2-40B4-BE49-F238E27FC236}">
                <a16:creationId xmlns:a16="http://schemas.microsoft.com/office/drawing/2014/main" id="{F1B52C2C-34E9-4D95-8194-0BDCF58A8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5" name="Logo HHN">
            <a:extLst>
              <a:ext uri="{FF2B5EF4-FFF2-40B4-BE49-F238E27FC236}">
                <a16:creationId xmlns:a16="http://schemas.microsoft.com/office/drawing/2014/main" id="{294CBFEC-8F4B-4ECF-8079-424B2999F37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19" name="Regieanweisungen">
            <a:extLst>
              <a:ext uri="{FF2B5EF4-FFF2-40B4-BE49-F238E27FC236}">
                <a16:creationId xmlns:a16="http://schemas.microsoft.com/office/drawing/2014/main" id="{47D6AE76-64DF-4253-87B7-D55F6FD314D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1" name="Hilfslinien">
              <a:extLst>
                <a:ext uri="{FF2B5EF4-FFF2-40B4-BE49-F238E27FC236}">
                  <a16:creationId xmlns:a16="http://schemas.microsoft.com/office/drawing/2014/main" id="{2E537BCA-0378-47EE-BA2E-AAE85C970D72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Zurücksetzen">
              <a:extLst>
                <a:ext uri="{FF2B5EF4-FFF2-40B4-BE49-F238E27FC236}">
                  <a16:creationId xmlns:a16="http://schemas.microsoft.com/office/drawing/2014/main" id="{AD2EC562-5E00-4380-99C6-0D2297D5D9CB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3" name="Layoutwechsel">
              <a:extLst>
                <a:ext uri="{FF2B5EF4-FFF2-40B4-BE49-F238E27FC236}">
                  <a16:creationId xmlns:a16="http://schemas.microsoft.com/office/drawing/2014/main" id="{A38E1AA6-7755-41CA-B107-5CD24E5B64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3" name="Fußzeile">
              <a:extLst>
                <a:ext uri="{FF2B5EF4-FFF2-40B4-BE49-F238E27FC236}">
                  <a16:creationId xmlns:a16="http://schemas.microsoft.com/office/drawing/2014/main" id="{13AC3CA5-8992-43C8-9BDA-957D603ABF89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4" name="Kopfzeile">
              <a:extLst>
                <a:ext uri="{FF2B5EF4-FFF2-40B4-BE49-F238E27FC236}">
                  <a16:creationId xmlns:a16="http://schemas.microsoft.com/office/drawing/2014/main" id="{4F387B6C-D72C-4FEE-AACF-55636C11E75D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14093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Bild INSTITUTS-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0" y="1449388"/>
            <a:ext cx="12192000" cy="5408616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0" y="4176717"/>
            <a:ext cx="12192000" cy="2681286"/>
          </a:xfrm>
          <a:blipFill>
            <a:blip r:embed="rId2"/>
            <a:stretch>
              <a:fillRect/>
            </a:stretch>
          </a:blipFill>
        </p:spPr>
        <p:txBody>
          <a:bodyPr lIns="1386000" tIns="626400" rIns="612000" anchor="t" anchorCtr="0"/>
          <a:lstStyle>
            <a:lvl1pPr algn="l">
              <a:lnSpc>
                <a:spcPct val="82000"/>
              </a:lnSpc>
              <a:defRPr sz="503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-359999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tx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1386000" y="6372000"/>
            <a:ext cx="10397484" cy="252000"/>
          </a:xfrm>
        </p:spPr>
        <p:txBody>
          <a:bodyPr/>
          <a:lstStyle>
            <a:lvl1pPr>
              <a:defRPr sz="1300" b="1" spc="6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24" name="Vertikaler Textplatzhalter 2">
            <a:extLst>
              <a:ext uri="{FF2B5EF4-FFF2-40B4-BE49-F238E27FC236}">
                <a16:creationId xmlns:a16="http://schemas.microsoft.com/office/drawing/2014/main" id="{F57B46E9-4640-4F5B-9593-5773681046DA}"/>
              </a:ext>
            </a:extLst>
          </p:cNvPr>
          <p:cNvSpPr>
            <a:spLocks noGrp="1" noChangeAspect="1"/>
          </p:cNvSpPr>
          <p:nvPr>
            <p:ph type="body" orient="vert" idx="20" hasCustomPrompt="1"/>
          </p:nvPr>
        </p:nvSpPr>
        <p:spPr>
          <a:xfrm>
            <a:off x="1026000" y="4914406"/>
            <a:ext cx="180000" cy="288000"/>
          </a:xfrm>
          <a:blipFill>
            <a:blip r:embed="rId3"/>
            <a:stretch>
              <a:fillRect/>
            </a:stretch>
          </a:blipFill>
        </p:spPr>
        <p:txBody>
          <a:bodyPr vert="horz" wrap="none" rIns="2376000"/>
          <a:lstStyle>
            <a:lvl1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 baseline="0">
                <a:solidFill>
                  <a:schemeClr val="tx1"/>
                </a:solidFill>
                <a:latin typeface="+mj-lt"/>
              </a:defRPr>
            </a:lvl1pPr>
            <a:lvl2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2pPr>
            <a:lvl3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3pPr>
            <a:lvl4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4pPr>
            <a:lvl5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5pPr>
            <a:lvl6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 b="1" cap="all">
                <a:solidFill>
                  <a:schemeClr val="tx1"/>
                </a:solidFill>
                <a:latin typeface="+mj-lt"/>
              </a:defRPr>
            </a:lvl6pPr>
            <a:lvl7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7pPr>
            <a:lvl8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8pPr>
            <a:lvl9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00" b="1" cap="all">
                <a:solidFill>
                  <a:schemeClr val="tx1"/>
                </a:solidFill>
                <a:latin typeface="+mj-lt"/>
              </a:defRPr>
            </a:lvl9pPr>
          </a:lstStyle>
          <a:p>
            <a:pPr lvl="0"/>
            <a:r>
              <a:rPr lang="en-US" err="1"/>
              <a:t>Bitte</a:t>
            </a:r>
            <a:r>
              <a:rPr lang="en-US"/>
              <a:t> </a:t>
            </a:r>
            <a:r>
              <a:rPr lang="en-US" err="1"/>
              <a:t>nicht</a:t>
            </a:r>
            <a:br>
              <a:rPr lang="en-US"/>
            </a:br>
            <a:r>
              <a:rPr lang="en-US" err="1"/>
              <a:t>verschieben</a:t>
            </a:r>
            <a:endParaRPr lang="en-US"/>
          </a:p>
        </p:txBody>
      </p:sp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54A18A00-C4DE-4EFB-897C-5FA7DAA4A4DC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07200" y="30531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4BA0EB51-026E-42B4-8C5C-5B7C35506F20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622400" y="304709"/>
            <a:ext cx="2088000" cy="6984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2pPr>
            <a:lvl3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3pPr>
            <a:lvl4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4pPr>
            <a:lvl5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5pPr>
            <a:lvl6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6pPr>
            <a:lvl7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7pPr>
            <a:lvl8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8pPr>
            <a:lvl9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000" b="0">
                <a:solidFill>
                  <a:schemeClr val="tx1"/>
                </a:solidFill>
                <a:latin typeface="+mn-lt"/>
              </a:defRPr>
            </a:lvl9pPr>
          </a:lstStyle>
          <a:p>
            <a:pPr lvl="0"/>
            <a:r>
              <a:rPr lang="en-US"/>
              <a:t>PLACEHOLDER INSTITUTE LOGO load Logo via the button Insert Picture</a:t>
            </a:r>
          </a:p>
        </p:txBody>
      </p:sp>
      <p:sp>
        <p:nvSpPr>
          <p:cNvPr id="22" name="Foliennummernplatzhalter 10">
            <a:extLst>
              <a:ext uri="{FF2B5EF4-FFF2-40B4-BE49-F238E27FC236}">
                <a16:creationId xmlns:a16="http://schemas.microsoft.com/office/drawing/2014/main" id="{6548D90A-54FB-4C5B-81B4-F47C54D4D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19" name="Logo HHN">
            <a:extLst>
              <a:ext uri="{FF2B5EF4-FFF2-40B4-BE49-F238E27FC236}">
                <a16:creationId xmlns:a16="http://schemas.microsoft.com/office/drawing/2014/main" id="{540FD209-9B2E-49C5-ACDA-B6EF826BD8E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084" y="305319"/>
            <a:ext cx="1940400" cy="903600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B6F0E48E-A197-4EA9-A895-D82AA5BE5B30}"/>
              </a:ext>
            </a:extLst>
          </p:cNvPr>
          <p:cNvGrpSpPr/>
          <p:nvPr userDrawn="1"/>
        </p:nvGrpSpPr>
        <p:grpSpPr>
          <a:xfrm>
            <a:off x="406397" y="-467999"/>
            <a:ext cx="14521603" cy="7668000"/>
            <a:chOff x="304799" y="-468000"/>
            <a:chExt cx="10891201" cy="7668000"/>
          </a:xfrm>
        </p:grpSpPr>
        <p:sp>
          <p:nvSpPr>
            <p:cNvPr id="23" name="Hilfslinien">
              <a:extLst>
                <a:ext uri="{FF2B5EF4-FFF2-40B4-BE49-F238E27FC236}">
                  <a16:creationId xmlns:a16="http://schemas.microsoft.com/office/drawing/2014/main" id="{FF34F164-C8D1-4A62-BC29-AA721AA0A69A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F7EBDEE9-DA2A-4508-8A96-E654688D2AFE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2DE5B1FC-02BE-46AD-A4B1-F6635A03B54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7" name="Fußzeile">
              <a:extLst>
                <a:ext uri="{FF2B5EF4-FFF2-40B4-BE49-F238E27FC236}">
                  <a16:creationId xmlns:a16="http://schemas.microsoft.com/office/drawing/2014/main" id="{984A414F-FD68-4017-BCB5-429CA3073215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40781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631" userDrawn="1">
          <p15:clr>
            <a:srgbClr val="FBAE40"/>
          </p15:clr>
        </p15:guide>
        <p15:guide id="2" orient="horz" pos="91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727085" y="3768205"/>
            <a:ext cx="11056403" cy="1531425"/>
          </a:xfrm>
        </p:spPr>
        <p:txBody>
          <a:bodyPr anchor="t" anchorCtr="0"/>
          <a:lstStyle>
            <a:lvl1pPr algn="l">
              <a:lnSpc>
                <a:spcPct val="91000"/>
              </a:lnSpc>
              <a:defRPr sz="5201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of the presentation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406401" y="260078"/>
            <a:ext cx="7375299" cy="252000"/>
          </a:xfrm>
        </p:spPr>
        <p:txBody>
          <a:bodyPr/>
          <a:lstStyle>
            <a:lvl1pPr>
              <a:defRPr sz="1420" spc="60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>
          <a:xfrm>
            <a:off x="727081" y="5399999"/>
            <a:ext cx="11056403" cy="288000"/>
          </a:xfrm>
        </p:spPr>
        <p:txBody>
          <a:bodyPr/>
          <a:lstStyle>
            <a:lvl1pPr>
              <a:defRPr sz="1500" b="1" spc="8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pic>
        <p:nvPicPr>
          <p:cNvPr id="21" name="Pfeil">
            <a:extLst>
              <a:ext uri="{FF2B5EF4-FFF2-40B4-BE49-F238E27FC236}">
                <a16:creationId xmlns:a16="http://schemas.microsoft.com/office/drawing/2014/main" id="{9B7553C5-A51D-4F5E-A635-F506117CD78D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3943332"/>
            <a:ext cx="180000" cy="288000"/>
          </a:xfrm>
          <a:prstGeom prst="rect">
            <a:avLst/>
          </a:prstGeom>
        </p:spPr>
      </p:pic>
      <p:sp>
        <p:nvSpPr>
          <p:cNvPr id="23" name="Foliennummernplatzhalter 10">
            <a:extLst>
              <a:ext uri="{FF2B5EF4-FFF2-40B4-BE49-F238E27FC236}">
                <a16:creationId xmlns:a16="http://schemas.microsoft.com/office/drawing/2014/main" id="{24F3020E-5E4D-4241-944A-A34A6AA4C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883778" y="6984000"/>
            <a:ext cx="1899711" cy="21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" name="Logo HHN">
            <a:extLst>
              <a:ext uri="{FF2B5EF4-FFF2-40B4-BE49-F238E27FC236}">
                <a16:creationId xmlns:a16="http://schemas.microsoft.com/office/drawing/2014/main" id="{DC2EA3BA-E94F-491F-A263-862D23C273C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843192" y="305318"/>
            <a:ext cx="1940297" cy="901976"/>
          </a:xfrm>
          <a:prstGeom prst="rect">
            <a:avLst/>
          </a:prstGeom>
        </p:spPr>
      </p:pic>
      <p:grpSp>
        <p:nvGrpSpPr>
          <p:cNvPr id="20" name="Regieanweisungen">
            <a:extLst>
              <a:ext uri="{FF2B5EF4-FFF2-40B4-BE49-F238E27FC236}">
                <a16:creationId xmlns:a16="http://schemas.microsoft.com/office/drawing/2014/main" id="{54486513-B2F7-4A9E-9107-04DAE877CE2B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2" name="Hilfslinien">
              <a:extLst>
                <a:ext uri="{FF2B5EF4-FFF2-40B4-BE49-F238E27FC236}">
                  <a16:creationId xmlns:a16="http://schemas.microsoft.com/office/drawing/2014/main" id="{C16E8043-DA79-40F8-8D1D-AC415567D048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Zurücksetzen">
              <a:extLst>
                <a:ext uri="{FF2B5EF4-FFF2-40B4-BE49-F238E27FC236}">
                  <a16:creationId xmlns:a16="http://schemas.microsoft.com/office/drawing/2014/main" id="{26D2A6E4-2FD7-4384-A885-2C1762191ED2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5" name="Layoutwechsel">
              <a:extLst>
                <a:ext uri="{FF2B5EF4-FFF2-40B4-BE49-F238E27FC236}">
                  <a16:creationId xmlns:a16="http://schemas.microsoft.com/office/drawing/2014/main" id="{830F58C2-E9EF-47B7-A9E8-7982E763742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1" name="Fußzeile">
              <a:extLst>
                <a:ext uri="{FF2B5EF4-FFF2-40B4-BE49-F238E27FC236}">
                  <a16:creationId xmlns:a16="http://schemas.microsoft.com/office/drawing/2014/main" id="{210FA1D1-78FE-4DD8-AE03-CB864430240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2" name="Kopfzeile">
              <a:extLst>
                <a:ext uri="{FF2B5EF4-FFF2-40B4-BE49-F238E27FC236}">
                  <a16:creationId xmlns:a16="http://schemas.microsoft.com/office/drawing/2014/main" id="{5252AE4A-CC7F-44E4-9F94-406E44784A7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3917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Hintergrund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7"/>
          <a:stretch/>
        </p:blipFill>
        <p:spPr>
          <a:xfrm>
            <a:off x="0" y="1098550"/>
            <a:ext cx="12192000" cy="575945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530728" y="2160001"/>
            <a:ext cx="10252761" cy="153142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800" spc="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Subheading</a:t>
            </a:r>
            <a:br>
              <a:rPr lang="en-US"/>
            </a:br>
            <a:r>
              <a:rPr lang="en-US"/>
              <a:t>Separator page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1" name="Foliennummernplatzhalt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3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1530728" y="3905249"/>
            <a:ext cx="10252761" cy="2338391"/>
          </a:xfrm>
        </p:spPr>
        <p:txBody>
          <a:bodyPr vert="horz"/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1pPr>
            <a:lvl2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  <a:defRPr sz="1999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999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Additional info</a:t>
            </a:r>
          </a:p>
        </p:txBody>
      </p:sp>
      <p:pic>
        <p:nvPicPr>
          <p:cNvPr id="23" name="Pfeil">
            <a:extLst>
              <a:ext uri="{FF2B5EF4-FFF2-40B4-BE49-F238E27FC236}">
                <a16:creationId xmlns:a16="http://schemas.microsoft.com/office/drawing/2014/main" id="{BDD3B1C6-5D65-4396-8DAA-35F5FC78C81C}"/>
              </a:ext>
            </a:extLst>
          </p:cNvPr>
          <p:cNvPicPr preferRelativeResize="0"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000" y="2376000"/>
            <a:ext cx="180000" cy="288000"/>
          </a:xfrm>
          <a:prstGeom prst="rect">
            <a:avLst/>
          </a:prstGeom>
        </p:spPr>
      </p:pic>
      <p:pic>
        <p:nvPicPr>
          <p:cNvPr id="20" name="Logo HHN">
            <a:extLst>
              <a:ext uri="{FF2B5EF4-FFF2-40B4-BE49-F238E27FC236}">
                <a16:creationId xmlns:a16="http://schemas.microsoft.com/office/drawing/2014/main" id="{1F838209-9061-4C52-A3F6-8BF3423A5D6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22" name="Regieanweisungen">
            <a:extLst>
              <a:ext uri="{FF2B5EF4-FFF2-40B4-BE49-F238E27FC236}">
                <a16:creationId xmlns:a16="http://schemas.microsoft.com/office/drawing/2014/main" id="{7A76FA23-6904-44A1-AA67-E27CCD0DAE5C}"/>
              </a:ext>
            </a:extLst>
          </p:cNvPr>
          <p:cNvGrpSpPr/>
          <p:nvPr userDrawn="1"/>
        </p:nvGrpSpPr>
        <p:grpSpPr>
          <a:xfrm>
            <a:off x="406397" y="-468000"/>
            <a:ext cx="14521603" cy="7668001"/>
            <a:chOff x="304799" y="-468001"/>
            <a:chExt cx="10891201" cy="7668001"/>
          </a:xfrm>
        </p:grpSpPr>
        <p:sp>
          <p:nvSpPr>
            <p:cNvPr id="24" name="Hilfslinien">
              <a:extLst>
                <a:ext uri="{FF2B5EF4-FFF2-40B4-BE49-F238E27FC236}">
                  <a16:creationId xmlns:a16="http://schemas.microsoft.com/office/drawing/2014/main" id="{FD8E7FED-134D-47A9-816B-6A45070E270E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Zurücksetzen">
              <a:extLst>
                <a:ext uri="{FF2B5EF4-FFF2-40B4-BE49-F238E27FC236}">
                  <a16:creationId xmlns:a16="http://schemas.microsoft.com/office/drawing/2014/main" id="{CE65A194-BDC9-48CF-BEFE-535518FC4DA3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26" name="Layoutwechsel">
              <a:extLst>
                <a:ext uri="{FF2B5EF4-FFF2-40B4-BE49-F238E27FC236}">
                  <a16:creationId xmlns:a16="http://schemas.microsoft.com/office/drawing/2014/main" id="{90A8388C-D616-4B5A-8E8B-D8A5E21F518D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2" name="Fußzeile">
              <a:extLst>
                <a:ext uri="{FF2B5EF4-FFF2-40B4-BE49-F238E27FC236}">
                  <a16:creationId xmlns:a16="http://schemas.microsoft.com/office/drawing/2014/main" id="{6AD20FC2-A2D4-4765-938F-E3B31AB19D8F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33" name="Kopfzeile">
              <a:extLst>
                <a:ext uri="{FF2B5EF4-FFF2-40B4-BE49-F238E27FC236}">
                  <a16:creationId xmlns:a16="http://schemas.microsoft.com/office/drawing/2014/main" id="{568EA491-E484-4994-AA92-839C98876B59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5300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B166E63-50B0-4138-AD32-6428E7F6058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06405" y="2160589"/>
            <a:ext cx="11377084" cy="40830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</a:p>
          <a:p>
            <a:pPr lvl="8"/>
            <a:r>
              <a:rPr lang="en-US" noProof="0"/>
              <a:t>Ninth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15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5" y="2160588"/>
            <a:ext cx="11377084" cy="210500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  <a:endParaRPr lang="en-US"/>
          </a:p>
        </p:txBody>
      </p:sp>
      <p:sp>
        <p:nvSpPr>
          <p:cNvPr id="15" name="Bildplatzhalter 2"/>
          <p:cNvSpPr>
            <a:spLocks noGrp="1"/>
          </p:cNvSpPr>
          <p:nvPr>
            <p:ph type="pic" idx="1" hasCustomPrompt="1"/>
          </p:nvPr>
        </p:nvSpPr>
        <p:spPr>
          <a:xfrm>
            <a:off x="406400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6" name="Bildplatzhalter 2"/>
          <p:cNvSpPr>
            <a:spLocks noGrp="1"/>
          </p:cNvSpPr>
          <p:nvPr>
            <p:ph type="pic" idx="14" hasCustomPrompt="1"/>
          </p:nvPr>
        </p:nvSpPr>
        <p:spPr>
          <a:xfrm>
            <a:off x="4265901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8125404" y="4361763"/>
            <a:ext cx="3658080" cy="1881877"/>
          </a:xfrm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50172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// Inhalt //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Titel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Insert Headline </a:t>
            </a:r>
            <a:br>
              <a:rPr lang="en-US"/>
            </a:br>
            <a:r>
              <a:rPr lang="en-US"/>
              <a:t>on two lines</a:t>
            </a:r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406400" y="2160588"/>
            <a:ext cx="7128933" cy="4083050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/>
              <a:t>Text 22 pt. on first level // </a:t>
            </a:r>
            <a:r>
              <a:rPr lang="en-US" noProof="0"/>
              <a:t>for bullets 22 pt., text 20 pt., headline and bullets 20 pt. &gt;&gt; </a:t>
            </a:r>
            <a:r>
              <a:rPr lang="en-US"/>
              <a:t>Ribbon &gt; </a:t>
            </a:r>
            <a:r>
              <a:rPr lang="en-US" noProof="0"/>
              <a:t>Home &gt; Paragraph &gt; Increase List Level</a:t>
            </a:r>
            <a:r>
              <a:rPr lang="en-US"/>
              <a:t> 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  <a:p>
            <a:pPr lvl="5"/>
            <a:r>
              <a:rPr lang="en-US" noProof="0"/>
              <a:t>Sixth level</a:t>
            </a:r>
          </a:p>
          <a:p>
            <a:pPr lvl="6"/>
            <a:r>
              <a:rPr lang="en-US" noProof="0"/>
              <a:t>Seventh level</a:t>
            </a:r>
          </a:p>
          <a:p>
            <a:pPr lvl="7"/>
            <a:r>
              <a:rPr lang="en-US" noProof="0"/>
              <a:t>Eighth level</a:t>
            </a:r>
            <a:endParaRPr lang="en-US"/>
          </a:p>
        </p:txBody>
      </p:sp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7920569" y="2221920"/>
            <a:ext cx="3862920" cy="3959805"/>
          </a:xfrm>
          <a:noFill/>
        </p:spPr>
        <p:txBody>
          <a:bodyPr/>
          <a:lstStyle>
            <a:lvl1pPr marL="0" indent="0" algn="ctr">
              <a:spcAft>
                <a:spcPts val="0"/>
              </a:spcAft>
              <a:buNone/>
              <a:defRPr sz="1999"/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picture</a:t>
            </a:r>
          </a:p>
        </p:txBody>
      </p:sp>
    </p:spTree>
    <p:extLst>
      <p:ext uri="{BB962C8B-B14F-4D97-AF65-F5344CB8AC3E}">
        <p14:creationId xmlns:p14="http://schemas.microsoft.com/office/powerpoint/2010/main" val="11237728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747" userDrawn="1">
          <p15:clr>
            <a:srgbClr val="FBAE40"/>
          </p15:clr>
        </p15:guide>
        <p15:guide id="2" pos="4989" userDrawn="1">
          <p15:clr>
            <a:srgbClr val="FBAE40"/>
          </p15:clr>
        </p15:guide>
        <p15:guide id="3" orient="horz" pos="389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2"/>
          <p:cNvSpPr>
            <a:spLocks noGrp="1"/>
          </p:cNvSpPr>
          <p:nvPr>
            <p:ph type="pic" idx="15" hasCustomPrompt="1"/>
          </p:nvPr>
        </p:nvSpPr>
        <p:spPr>
          <a:xfrm>
            <a:off x="5" y="1098550"/>
            <a:ext cx="12191999" cy="5759450"/>
          </a:xfrm>
          <a:noFill/>
        </p:spPr>
        <p:txBody>
          <a:bodyPr/>
          <a:lstStyle>
            <a:lvl1pPr marL="0" indent="0" algn="ctr">
              <a:buNone/>
              <a:defRPr sz="1999" b="1">
                <a:solidFill>
                  <a:schemeClr val="tx1"/>
                </a:solidFill>
                <a:latin typeface="+mj-lt"/>
              </a:defRPr>
            </a:lvl1pPr>
            <a:lvl2pPr marL="457203" indent="0">
              <a:buNone/>
              <a:defRPr sz="2800"/>
            </a:lvl2pPr>
            <a:lvl3pPr marL="914407" indent="0">
              <a:buNone/>
              <a:defRPr sz="2400"/>
            </a:lvl3pPr>
            <a:lvl4pPr marL="1371610" indent="0">
              <a:buNone/>
              <a:defRPr sz="1999"/>
            </a:lvl4pPr>
            <a:lvl5pPr marL="1828813" indent="0">
              <a:buNone/>
              <a:defRPr sz="1999"/>
            </a:lvl5pPr>
            <a:lvl6pPr marL="2286017" indent="0">
              <a:buNone/>
              <a:defRPr sz="1999"/>
            </a:lvl6pPr>
            <a:lvl7pPr marL="2743220" indent="0">
              <a:buNone/>
              <a:defRPr sz="1999"/>
            </a:lvl7pPr>
            <a:lvl8pPr marL="3200424" indent="0">
              <a:buNone/>
              <a:defRPr sz="1999"/>
            </a:lvl8pPr>
            <a:lvl9pPr marL="3657627" indent="0">
              <a:buNone/>
              <a:defRPr sz="1999"/>
            </a:lvl9pPr>
          </a:lstStyle>
          <a:p>
            <a:br>
              <a:rPr lang="en-US"/>
            </a:br>
            <a:r>
              <a:rPr lang="en-US"/>
              <a:t>Insert picture &gt;&gt; Ribbon &gt; Insert &gt; Picture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1" name="Vertikaler Textplatzhalter 2"/>
          <p:cNvSpPr>
            <a:spLocks noGrp="1"/>
          </p:cNvSpPr>
          <p:nvPr>
            <p:ph type="body" orient="vert" idx="13" hasCustomPrompt="1"/>
          </p:nvPr>
        </p:nvSpPr>
        <p:spPr>
          <a:xfrm>
            <a:off x="0" y="1098550"/>
            <a:ext cx="12192000" cy="5759451"/>
          </a:xfrm>
          <a:blipFill>
            <a:blip r:embed="rId2"/>
            <a:stretch>
              <a:fillRect/>
            </a:stretch>
          </a:blipFill>
        </p:spPr>
        <p:txBody>
          <a:bodyPr vert="horz" lIns="1954800" tIns="1260000" rIns="1501200"/>
          <a:lstStyle>
            <a:lvl1pPr>
              <a:lnSpc>
                <a:spcPct val="108000"/>
              </a:lnSpc>
              <a:spcAft>
                <a:spcPts val="0"/>
              </a:spcAft>
              <a:defRPr sz="3300" b="1">
                <a:solidFill>
                  <a:schemeClr val="bg1"/>
                </a:solidFill>
                <a:latin typeface="+mj-lt"/>
              </a:defRPr>
            </a:lvl1pPr>
            <a:lvl2pPr marL="0" marR="0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 sz="1500" b="1">
                <a:solidFill>
                  <a:schemeClr val="bg1"/>
                </a:solidFill>
                <a:latin typeface="+mj-lt"/>
              </a:defRPr>
            </a:lvl2pPr>
            <a:lvl3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4pPr>
            <a:lvl5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5pPr>
            <a:lvl6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None/>
              <a:defRPr sz="1500" b="1">
                <a:solidFill>
                  <a:schemeClr val="bg1"/>
                </a:solidFill>
                <a:latin typeface="+mj-lt"/>
              </a:defRPr>
            </a:lvl6pPr>
            <a:lvl7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7pPr>
            <a:lvl8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8pPr>
            <a:lvl9pPr marL="0" indent="0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Font typeface="Arial" panose="020B0604020202020204" pitchFamily="34" charset="0"/>
              <a:buNone/>
              <a:defRPr sz="1500" b="1">
                <a:solidFill>
                  <a:schemeClr val="bg1"/>
                </a:solidFill>
                <a:latin typeface="+mj-lt"/>
              </a:defRPr>
            </a:lvl9pPr>
          </a:lstStyle>
          <a:p>
            <a:pPr lvl="0"/>
            <a:r>
              <a:rPr lang="en-US"/>
              <a:t>Quote on first level // </a:t>
            </a:r>
            <a:r>
              <a:rPr lang="en-US" noProof="0"/>
              <a:t>for </a:t>
            </a:r>
            <a:r>
              <a:rPr lang="en-US"/>
              <a:t>Autor &gt;&gt; Ribbon </a:t>
            </a:r>
            <a:r>
              <a:rPr lang="en-US" noProof="0"/>
              <a:t>&gt; Home &gt; Paragraph &gt; Increase List</a:t>
            </a:r>
            <a:r>
              <a:rPr lang="en-US"/>
              <a:t> </a:t>
            </a:r>
          </a:p>
          <a:p>
            <a:pPr marL="0" marR="0" lvl="1" indent="0" algn="l" defTabSz="914407" rtl="0" eaLnBrk="1" fontAlgn="auto" latinLnBrk="0" hangingPunct="1">
              <a:lnSpc>
                <a:spcPct val="144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>
                <a:tab pos="288003" algn="l"/>
                <a:tab pos="792005" algn="l"/>
              </a:tabLst>
              <a:defRPr/>
            </a:pPr>
            <a:r>
              <a:rPr lang="en-US" noProof="0"/>
              <a:t>Second level</a:t>
            </a:r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9883778" y="6515213"/>
            <a:ext cx="1899711" cy="216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27" name="Titel 9">
            <a:extLst>
              <a:ext uri="{FF2B5EF4-FFF2-40B4-BE49-F238E27FC236}">
                <a16:creationId xmlns:a16="http://schemas.microsoft.com/office/drawing/2014/main" id="{A0B1B76A-51B5-4F03-ACCD-EF255BF5F8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68000"/>
            <a:ext cx="1386000" cy="1116000"/>
          </a:xfrm>
          <a:blipFill>
            <a:blip r:embed="rId3"/>
            <a:stretch>
              <a:fillRect/>
            </a:stretch>
          </a:blipFill>
        </p:spPr>
        <p:txBody>
          <a:bodyPr wrap="none" tIns="36000" rIns="1512000" anchor="t" anchorCtr="0"/>
          <a:lstStyle>
            <a:lvl1pPr algn="r">
              <a:defRPr sz="1000" baseline="0"/>
            </a:lvl1pPr>
          </a:lstStyle>
          <a:p>
            <a:r>
              <a:rPr lang="en-US" noProof="0"/>
              <a:t>Bitte nicht</a:t>
            </a:r>
            <a:br>
              <a:rPr lang="en-US" noProof="0"/>
            </a:br>
            <a:r>
              <a:rPr lang="en-US" noProof="0"/>
              <a:t>verschieben</a:t>
            </a:r>
          </a:p>
        </p:txBody>
      </p:sp>
      <p:pic>
        <p:nvPicPr>
          <p:cNvPr id="29" name="Logo HHN">
            <a:extLst>
              <a:ext uri="{FF2B5EF4-FFF2-40B4-BE49-F238E27FC236}">
                <a16:creationId xmlns:a16="http://schemas.microsoft.com/office/drawing/2014/main" id="{9C3514B9-049D-45E4-94CE-3CF817C1721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  <p:grpSp>
        <p:nvGrpSpPr>
          <p:cNvPr id="30" name="Regieanweisungen">
            <a:extLst>
              <a:ext uri="{FF2B5EF4-FFF2-40B4-BE49-F238E27FC236}">
                <a16:creationId xmlns:a16="http://schemas.microsoft.com/office/drawing/2014/main" id="{02481EDB-7877-4996-820C-FFEFD45C7964}"/>
              </a:ext>
            </a:extLst>
          </p:cNvPr>
          <p:cNvGrpSpPr/>
          <p:nvPr userDrawn="1"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31" name="Hilfslinien">
              <a:extLst>
                <a:ext uri="{FF2B5EF4-FFF2-40B4-BE49-F238E27FC236}">
                  <a16:creationId xmlns:a16="http://schemas.microsoft.com/office/drawing/2014/main" id="{18336903-3AE2-493A-93B4-394C8F8E2FFF}"/>
                </a:ext>
              </a:extLst>
            </p:cNvPr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Zurücksetzen">
              <a:extLst>
                <a:ext uri="{FF2B5EF4-FFF2-40B4-BE49-F238E27FC236}">
                  <a16:creationId xmlns:a16="http://schemas.microsoft.com/office/drawing/2014/main" id="{0403CE5E-7D8E-4445-9A11-5614701AFB1F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33" name="Layoutwechsel">
              <a:extLst>
                <a:ext uri="{FF2B5EF4-FFF2-40B4-BE49-F238E27FC236}">
                  <a16:creationId xmlns:a16="http://schemas.microsoft.com/office/drawing/2014/main" id="{37E4D678-AB51-415F-A3C2-BFCB841977A4}"/>
                </a:ext>
              </a:extLst>
            </p:cNvPr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34" name="Text // Listenebene erhöhen">
              <a:extLst>
                <a:ext uri="{FF2B5EF4-FFF2-40B4-BE49-F238E27FC236}">
                  <a16:creationId xmlns:a16="http://schemas.microsoft.com/office/drawing/2014/main" id="{26941C7C-1EA8-4C84-AF9D-C1A29D4530B7}"/>
                </a:ext>
              </a:extLst>
            </p:cNvPr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5" name="Text // Listenebene verringern">
              <a:extLst>
                <a:ext uri="{FF2B5EF4-FFF2-40B4-BE49-F238E27FC236}">
                  <a16:creationId xmlns:a16="http://schemas.microsoft.com/office/drawing/2014/main" id="{C10DDFB6-5B61-467A-A792-54C79A078D54}"/>
                </a:ext>
              </a:extLst>
            </p:cNvPr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36" name="Listenebenen">
              <a:extLst>
                <a:ext uri="{FF2B5EF4-FFF2-40B4-BE49-F238E27FC236}">
                  <a16:creationId xmlns:a16="http://schemas.microsoft.com/office/drawing/2014/main" id="{C8E0693C-BA92-43AA-AF6D-AA0418317EDA}"/>
                </a:ext>
              </a:extLst>
            </p:cNvPr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37" name="Bild // Listenebene verringern">
              <a:extLst>
                <a:ext uri="{FF2B5EF4-FFF2-40B4-BE49-F238E27FC236}">
                  <a16:creationId xmlns:a16="http://schemas.microsoft.com/office/drawing/2014/main" id="{BFE93321-E538-4022-8A82-C17D0FE851C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38" name="Bild // Listenebene erhöhen">
              <a:extLst>
                <a:ext uri="{FF2B5EF4-FFF2-40B4-BE49-F238E27FC236}">
                  <a16:creationId xmlns:a16="http://schemas.microsoft.com/office/drawing/2014/main" id="{DC047369-FB88-442D-8B63-61AB2032C28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39" name="Fußzeile">
              <a:extLst>
                <a:ext uri="{FF2B5EF4-FFF2-40B4-BE49-F238E27FC236}">
                  <a16:creationId xmlns:a16="http://schemas.microsoft.com/office/drawing/2014/main" id="{49532751-61E7-4FD4-95E4-0B64706E2094}"/>
                </a:ext>
              </a:extLst>
            </p:cNvPr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40" name="Kopfzeile">
              <a:extLst>
                <a:ext uri="{FF2B5EF4-FFF2-40B4-BE49-F238E27FC236}">
                  <a16:creationId xmlns:a16="http://schemas.microsoft.com/office/drawing/2014/main" id="{AC2C6CFC-C15C-44AF-9727-3AFD3633B39C}"/>
                </a:ext>
              </a:extLst>
            </p:cNvPr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15017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e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15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16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Headerlinie"/>
          <p:cNvCxnSpPr/>
          <p:nvPr/>
        </p:nvCxnSpPr>
        <p:spPr>
          <a:xfrm>
            <a:off x="406400" y="1944000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406397" y="1031876"/>
            <a:ext cx="11377092" cy="8636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Insert Headline </a:t>
            </a:r>
            <a:br>
              <a:rPr lang="en-US" dirty="0"/>
            </a:br>
            <a:r>
              <a:rPr lang="en-US" dirty="0"/>
              <a:t>on two lines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06400" y="2160588"/>
            <a:ext cx="11377086" cy="4081461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 dirty="0"/>
              <a:t>Text 22 pt. on first level // </a:t>
            </a:r>
            <a:r>
              <a:rPr lang="en-US" noProof="0" dirty="0"/>
              <a:t>for bullets 22 pt., text 20 pt., headline and bullets 20 pt. &gt;&gt; </a:t>
            </a:r>
            <a:r>
              <a:rPr lang="en-US" dirty="0"/>
              <a:t>Ribbon &gt; </a:t>
            </a:r>
            <a:r>
              <a:rPr lang="en-US" noProof="0" dirty="0"/>
              <a:t>Home &gt; Paragraph &gt; Increase List Level</a:t>
            </a:r>
            <a:r>
              <a:rPr lang="en-US" dirty="0"/>
              <a:t> 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  <a:p>
            <a:pPr lvl="5"/>
            <a:r>
              <a:rPr lang="en-US" noProof="0" dirty="0"/>
              <a:t>Sixth level</a:t>
            </a:r>
          </a:p>
          <a:p>
            <a:pPr lvl="6"/>
            <a:r>
              <a:rPr lang="en-US" noProof="0" dirty="0"/>
              <a:t>Seventh level</a:t>
            </a:r>
          </a:p>
          <a:p>
            <a:pPr lvl="7"/>
            <a:r>
              <a:rPr lang="en-US" noProof="0" dirty="0"/>
              <a:t>Eighth level</a:t>
            </a:r>
          </a:p>
          <a:p>
            <a:pPr lvl="8"/>
            <a:r>
              <a:rPr lang="en-US" noProof="0" dirty="0"/>
              <a:t>Ninth level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173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6" r:id="rId2"/>
    <p:sldLayoutId id="2147483670" r:id="rId3"/>
    <p:sldLayoutId id="2147483649" r:id="rId4"/>
    <p:sldLayoutId id="2147483667" r:id="rId5"/>
    <p:sldLayoutId id="2147483650" r:id="rId6"/>
    <p:sldLayoutId id="2147483660" r:id="rId7"/>
    <p:sldLayoutId id="2147483661" r:id="rId8"/>
    <p:sldLayoutId id="2147483662" r:id="rId9"/>
    <p:sldLayoutId id="2147483664" r:id="rId10"/>
    <p:sldLayoutId id="2147483665" r:id="rId11"/>
    <p:sldLayoutId id="2147483654" r:id="rId12"/>
    <p:sldLayoutId id="2147483668" r:id="rId13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Regieanweisungen"/>
          <p:cNvGrpSpPr/>
          <p:nvPr/>
        </p:nvGrpSpPr>
        <p:grpSpPr>
          <a:xfrm>
            <a:off x="-2253886" y="-468000"/>
            <a:ext cx="17181886" cy="7668001"/>
            <a:chOff x="-1690413" y="-468001"/>
            <a:chExt cx="12886413" cy="7668001"/>
          </a:xfrm>
        </p:grpSpPr>
        <p:sp>
          <p:nvSpPr>
            <p:cNvPr id="11" name="Hilfslinien"/>
            <p:cNvSpPr txBox="1"/>
            <p:nvPr userDrawn="1"/>
          </p:nvSpPr>
          <p:spPr>
            <a:xfrm rot="10800000" flipH="1" flipV="1">
              <a:off x="4571999" y="-468000"/>
              <a:ext cx="4264800" cy="360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Show guides via Ribbon: </a:t>
              </a:r>
            </a:p>
            <a:p>
              <a:pPr marL="0" marR="0" lvl="0" indent="0" algn="r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View &gt; Show &gt; </a:t>
              </a:r>
              <a:r>
                <a:rPr kumimoji="0" lang="en-US" sz="10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tick</a:t>
              </a:r>
              <a:r>
                <a:rPr kumimoji="0" lang="en-US" sz="10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 Guides</a:t>
              </a:r>
              <a:endParaRPr kumimoji="0" lang="en-US" sz="10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Zurücksetzen"/>
            <p:cNvSpPr txBox="1"/>
            <p:nvPr userDrawn="1"/>
          </p:nvSpPr>
          <p:spPr>
            <a:xfrm rot="10800000" flipH="1" flipV="1">
              <a:off x="9252000" y="-1"/>
              <a:ext cx="1944000" cy="898525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Reset the slide back to its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original form via Ribbon: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Reset</a:t>
              </a:r>
            </a:p>
          </p:txBody>
        </p:sp>
        <p:sp>
          <p:nvSpPr>
            <p:cNvPr id="14" name="Layoutwechsel"/>
            <p:cNvSpPr txBox="1"/>
            <p:nvPr userDrawn="1"/>
          </p:nvSpPr>
          <p:spPr>
            <a:xfrm rot="10800000" flipH="1" flipV="1">
              <a:off x="9252000" y="1008000"/>
              <a:ext cx="1944000" cy="504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slide layout </a:t>
              </a:r>
            </a:p>
            <a:p>
              <a:pPr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</a:t>
              </a:r>
            </a:p>
            <a:p>
              <a:pPr marL="0" marR="0" lvl="0" indent="0" algn="l" defTabSz="25172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Slides &gt; Layout</a:t>
              </a:r>
            </a:p>
          </p:txBody>
        </p:sp>
        <p:sp>
          <p:nvSpPr>
            <p:cNvPr id="15" name="Text // Listenebene erhöhen"/>
            <p:cNvSpPr txBox="1"/>
            <p:nvPr userDrawn="1"/>
          </p:nvSpPr>
          <p:spPr>
            <a:xfrm>
              <a:off x="-1516796" y="2871934"/>
              <a:ext cx="898412" cy="288000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Increase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6" name="Text // Listenebene verringern"/>
            <p:cNvSpPr txBox="1"/>
            <p:nvPr userDrawn="1"/>
          </p:nvSpPr>
          <p:spPr>
            <a:xfrm>
              <a:off x="-1516796" y="3267934"/>
              <a:ext cx="898412" cy="28800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List Level</a:t>
              </a:r>
            </a:p>
          </p:txBody>
        </p:sp>
        <p:sp>
          <p:nvSpPr>
            <p:cNvPr id="17" name="Listenebenen"/>
            <p:cNvSpPr txBox="1"/>
            <p:nvPr userDrawn="1"/>
          </p:nvSpPr>
          <p:spPr>
            <a:xfrm rot="10800000" flipH="1" flipV="1">
              <a:off x="-1690413" y="2124000"/>
              <a:ext cx="1584000" cy="792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Change the text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via Ribbon: </a:t>
              </a:r>
              <a:br>
                <a:rPr lang="en-US" sz="1000" b="0" baseline="0">
                  <a:solidFill>
                    <a:schemeClr val="tx1"/>
                  </a:solidFill>
                  <a:latin typeface="+mn-lt"/>
                </a:rPr>
              </a:b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Home &gt; Paragraph &gt; Increase/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Decrease List Level</a:t>
              </a:r>
            </a:p>
            <a:p>
              <a:pPr marL="0" marR="0" lvl="0" indent="0" algn="r" defTabSz="25172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1000" b="1" baseline="0">
                <a:solidFill>
                  <a:schemeClr val="tx1"/>
                </a:solidFill>
                <a:latin typeface="+mn-lt"/>
              </a:endParaRPr>
            </a:p>
          </p:txBody>
        </p:sp>
        <p:pic>
          <p:nvPicPr>
            <p:cNvPr id="18" name="Bild // Listenebene verringern"/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-544788" y="3267934"/>
              <a:ext cx="385763" cy="238125"/>
            </a:xfrm>
            <a:prstGeom prst="rect">
              <a:avLst/>
            </a:prstGeom>
          </p:spPr>
        </p:pic>
        <p:pic>
          <p:nvPicPr>
            <p:cNvPr id="19" name="Bild // Listenebene erhöhen"/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-544788" y="2871934"/>
              <a:ext cx="385763" cy="238125"/>
            </a:xfrm>
            <a:prstGeom prst="rect">
              <a:avLst/>
            </a:prstGeom>
          </p:spPr>
        </p:pic>
        <p:sp>
          <p:nvSpPr>
            <p:cNvPr id="20" name="Fußzeile"/>
            <p:cNvSpPr txBox="1"/>
            <p:nvPr userDrawn="1"/>
          </p:nvSpPr>
          <p:spPr>
            <a:xfrm rot="10800000" flipH="1" flipV="1">
              <a:off x="304799" y="6984000"/>
              <a:ext cx="5531475" cy="216000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t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1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footer: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  <p:sp>
          <p:nvSpPr>
            <p:cNvPr id="21" name="Kopfzeile"/>
            <p:cNvSpPr txBox="1"/>
            <p:nvPr userDrawn="1"/>
          </p:nvSpPr>
          <p:spPr>
            <a:xfrm rot="10800000" flipH="1" flipV="1">
              <a:off x="304800" y="-468001"/>
              <a:ext cx="4267199" cy="360002"/>
            </a:xfrm>
            <a:prstGeom prst="rect">
              <a:avLst/>
            </a:prstGeom>
            <a:noFill/>
            <a:ln w="12700">
              <a:noFill/>
            </a:ln>
          </p:spPr>
          <p:txBody>
            <a:bodyPr vert="horz" wrap="square" lIns="0" tIns="0" rIns="0" bIns="0" rtlCol="0" anchor="b" anchorCtr="0">
              <a:noAutofit/>
            </a:bodyPr>
            <a:lstStyle>
              <a:defPPr>
                <a:defRPr lang="de-DE"/>
              </a:defPPr>
              <a:lvl1pPr marL="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2152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04305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56458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86112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607640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129168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650696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172224" algn="l" defTabSz="1043056" rtl="0" eaLnBrk="1" latinLnBrk="0" hangingPunct="1">
                <a:defRPr sz="2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287143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00" b="0" baseline="0">
                  <a:solidFill>
                    <a:schemeClr val="tx1"/>
                  </a:solidFill>
                  <a:latin typeface="+mn-lt"/>
                </a:rPr>
                <a:t>Customize Header: </a:t>
              </a:r>
              <a:r>
                <a:rPr lang="en-US" sz="1000" b="1" baseline="0">
                  <a:solidFill>
                    <a:schemeClr val="tx1"/>
                  </a:solidFill>
                  <a:latin typeface="+mn-lt"/>
                </a:rPr>
                <a:t>Insert &gt; Text &gt; Header &amp; Footer</a:t>
              </a:r>
            </a:p>
          </p:txBody>
        </p:sp>
      </p:grpSp>
      <p:cxnSp>
        <p:nvCxnSpPr>
          <p:cNvPr id="12" name="Footerlinie"/>
          <p:cNvCxnSpPr/>
          <p:nvPr/>
        </p:nvCxnSpPr>
        <p:spPr>
          <a:xfrm>
            <a:off x="406399" y="6449759"/>
            <a:ext cx="11376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406401" y="274365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1" spc="40" baseline="0">
                <a:solidFill>
                  <a:schemeClr val="tx1"/>
                </a:solidFill>
                <a:latin typeface="+mj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1" spc="40" baseline="0">
                <a:latin typeface="+mj-lt"/>
              </a:defRPr>
            </a:lvl9pPr>
          </a:lstStyle>
          <a:p>
            <a:r>
              <a:rPr lang="de-DE"/>
              <a:t>Campus Sontheim</a:t>
            </a:r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6401" y="6515213"/>
            <a:ext cx="7375299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 spc="40" baseline="0">
                <a:solidFill>
                  <a:schemeClr val="tx1"/>
                </a:solidFill>
                <a:latin typeface="+mn-lt"/>
              </a:defRPr>
            </a:lvl1pPr>
            <a:lvl2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3pPr>
            <a:lvl4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4pPr>
            <a:lvl5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5pPr>
            <a:lvl6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6pPr>
            <a:lvl7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7pPr>
            <a:lvl8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8pPr>
            <a:lvl9pPr marL="0" algn="l">
              <a:lnSpc>
                <a:spcPct val="100000"/>
              </a:lnSpc>
              <a:spcBef>
                <a:spcPts val="0"/>
              </a:spcBef>
              <a:defRPr sz="1000" b="0" spc="40" baseline="0">
                <a:latin typeface="+mn-lt"/>
              </a:defRPr>
            </a:lvl9pPr>
          </a:lstStyle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9883778" y="6515213"/>
            <a:ext cx="1899711" cy="216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000" b="0">
                <a:solidFill>
                  <a:schemeClr val="tx1"/>
                </a:solidFill>
                <a:latin typeface="+mn-lt"/>
              </a:defRPr>
            </a:lvl1pPr>
            <a:lvl2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2pPr>
            <a:lvl3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3pPr>
            <a:lvl4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4pPr>
            <a:lvl5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5pPr>
            <a:lvl6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6pPr>
            <a:lvl7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7pPr>
            <a:lvl8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8pPr>
            <a:lvl9pPr marL="0" algn="r">
              <a:lnSpc>
                <a:spcPct val="100000"/>
              </a:lnSpc>
              <a:spcBef>
                <a:spcPts val="0"/>
              </a:spcBef>
              <a:defRPr sz="1000" b="0">
                <a:latin typeface="+mn-lt"/>
              </a:defRPr>
            </a:lvl9pPr>
          </a:lstStyle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23" name="Logo HHN">
            <a:extLst>
              <a:ext uri="{FF2B5EF4-FFF2-40B4-BE49-F238E27FC236}">
                <a16:creationId xmlns:a16="http://schemas.microsoft.com/office/drawing/2014/main" id="{6BAFAE1A-69F9-4EFD-A7CF-4FD30AD01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0183" y="307131"/>
            <a:ext cx="1333301" cy="6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8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hf hdr="0"/>
  <p:txStyles>
    <p:titleStyle>
      <a:lvl1pPr marL="0" indent="0" algn="l" defTabSz="914407" rtl="0" eaLnBrk="1" latinLnBrk="0" hangingPunct="1">
        <a:lnSpc>
          <a:spcPct val="94000"/>
        </a:lnSpc>
        <a:spcBef>
          <a:spcPts val="0"/>
        </a:spcBef>
        <a:buFont typeface="Arial" panose="020B0604020202020204" pitchFamily="34" charset="0"/>
        <a:buNone/>
        <a:defRPr sz="3000" b="1" kern="1200" cap="all" spc="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7" rtl="0" eaLnBrk="1" latinLnBrk="0" hangingPunct="1">
        <a:lnSpc>
          <a:spcPct val="105000"/>
        </a:lnSpc>
        <a:spcBef>
          <a:spcPts val="0"/>
        </a:spcBef>
        <a:spcAft>
          <a:spcPts val="1999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2201" b="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88003" indent="-288003" algn="l" defTabSz="914407" rtl="0" eaLnBrk="1" latinLnBrk="0" hangingPunct="1">
        <a:lnSpc>
          <a:spcPct val="105000"/>
        </a:lnSpc>
        <a:spcBef>
          <a:spcPts val="599"/>
        </a:spcBef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2201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88003" indent="0" algn="l" defTabSz="914407" rtl="0" eaLnBrk="1" latinLnBrk="0" hangingPunct="1">
        <a:lnSpc>
          <a:spcPct val="108000"/>
        </a:lnSpc>
        <a:spcBef>
          <a:spcPts val="130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1" kern="1200">
          <a:solidFill>
            <a:schemeClr val="tx1"/>
          </a:solidFill>
          <a:latin typeface="+mj-lt"/>
          <a:ea typeface="+mn-ea"/>
          <a:cs typeface="+mn-cs"/>
        </a:defRPr>
      </a:lvl4pPr>
      <a:lvl5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Clr>
          <a:schemeClr val="accent1"/>
        </a:buClr>
        <a:buFont typeface="Arial" panose="020B0604020202020204" pitchFamily="34" charset="0"/>
        <a:buChar char="&gt;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4" indent="-216001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Wingdings" panose="05000000000000000000" pitchFamily="2" charset="2"/>
        <a:buChar char="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288003" indent="-288003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+mj-lt"/>
        <a:buAutoNum type="arabicPeriod"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7pPr>
      <a:lvl8pPr marL="288003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407" rtl="0" eaLnBrk="1" latinLnBrk="0" hangingPunct="1">
        <a:lnSpc>
          <a:spcPct val="1080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tabLst>
          <a:tab pos="288003" algn="l"/>
          <a:tab pos="792005" algn="l"/>
        </a:tabLst>
        <a:defRPr sz="1999" b="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1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3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20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4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7" algn="l" defTabSz="9144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56" userDrawn="1">
          <p15:clr>
            <a:srgbClr val="F26B43"/>
          </p15:clr>
        </p15:guide>
        <p15:guide id="2" pos="7423" userDrawn="1">
          <p15:clr>
            <a:srgbClr val="F26B43"/>
          </p15:clr>
        </p15:guide>
        <p15:guide id="3" orient="horz" pos="1361" userDrawn="1">
          <p15:clr>
            <a:srgbClr val="F26B43"/>
          </p15:clr>
        </p15:guide>
        <p15:guide id="4" orient="horz" pos="650" userDrawn="1">
          <p15:clr>
            <a:srgbClr val="F26B43"/>
          </p15:clr>
        </p15:guide>
        <p15:guide id="5" orient="horz" pos="1194" userDrawn="1">
          <p15:clr>
            <a:srgbClr val="F26B43"/>
          </p15:clr>
        </p15:guide>
        <p15:guide id="6" orient="horz" pos="3932" userDrawn="1">
          <p15:clr>
            <a:srgbClr val="F26B43"/>
          </p15:clr>
        </p15:guide>
        <p15:guide id="7" orient="horz" pos="1400" userDrawn="1">
          <p15:clr>
            <a:srgbClr val="547EBF"/>
          </p15:clr>
        </p15:guide>
        <p15:guide id="8" orient="horz" pos="69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4.png"/><Relationship Id="rId7" Type="http://schemas.openxmlformats.org/officeDocument/2006/relationships/image" Target="../media/image34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18" Type="http://schemas.openxmlformats.org/officeDocument/2006/relationships/image" Target="../media/image28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9" Type="http://schemas.openxmlformats.org/officeDocument/2006/relationships/image" Target="../media/image16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F629E931-35B5-4C35-9E4F-4B92E956C0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ZWEI-GELENK-ROBOTER</a:t>
            </a:r>
          </a:p>
        </p:txBody>
      </p:sp>
      <p:sp>
        <p:nvSpPr>
          <p:cNvPr id="35" name="Vertikaler Textplatzhalter 34">
            <a:extLst>
              <a:ext uri="{FF2B5EF4-FFF2-40B4-BE49-F238E27FC236}">
                <a16:creationId xmlns:a16="http://schemas.microsoft.com/office/drawing/2014/main" id="{AD697CB5-A06F-4E3D-9B1D-CC9CE71BD81D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/>
        <p:txBody>
          <a:bodyPr/>
          <a:lstStyle/>
          <a:p>
            <a:r>
              <a:rPr lang="de-DE" dirty="0"/>
              <a:t>Abgabe 10.01.2023</a:t>
            </a:r>
            <a:endParaRPr lang="en-US" dirty="0"/>
          </a:p>
        </p:txBody>
      </p:sp>
      <p:sp>
        <p:nvSpPr>
          <p:cNvPr id="36" name="Vertikaler Textplatzhalter 35">
            <a:extLst>
              <a:ext uri="{FF2B5EF4-FFF2-40B4-BE49-F238E27FC236}">
                <a16:creationId xmlns:a16="http://schemas.microsoft.com/office/drawing/2014/main" id="{5D5168B9-E752-43E9-9E15-A09B8530A521}"/>
              </a:ext>
            </a:extLst>
          </p:cNvPr>
          <p:cNvSpPr>
            <a:spLocks noGrp="1"/>
          </p:cNvSpPr>
          <p:nvPr>
            <p:ph type="body" orient="vert" idx="20"/>
          </p:nvPr>
        </p:nvSpPr>
        <p:spPr/>
        <p:txBody>
          <a:bodyPr/>
          <a:lstStyle/>
          <a:p>
            <a:r>
              <a:rPr lang="en-US" dirty="0"/>
              <a:t>Marc Grosse (210233), Moritz </a:t>
            </a:r>
            <a:r>
              <a:rPr lang="en-US" dirty="0" err="1"/>
              <a:t>Höhnel</a:t>
            </a:r>
            <a:r>
              <a:rPr lang="en-US" dirty="0"/>
              <a:t> (210258) und Mattis Ritter (210265) / T1 / ASE | WS22/23</a:t>
            </a:r>
          </a:p>
        </p:txBody>
      </p:sp>
      <p:sp>
        <p:nvSpPr>
          <p:cNvPr id="30" name="Vertikaler Textplatzhalter 29">
            <a:extLst>
              <a:ext uri="{FF2B5EF4-FFF2-40B4-BE49-F238E27FC236}">
                <a16:creationId xmlns:a16="http://schemas.microsoft.com/office/drawing/2014/main" id="{0DD00B33-77B2-40B6-BF81-CF0E41203621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132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φ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</m:den>
                              </m:f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i="1" smtClean="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sSub>
                                    <m:sSubPr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31191" marR="31191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1AC3CEC5-0A19-2372-4C28-59B86DD1BA1A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322538868"/>
                  </p:ext>
                </p:extLst>
              </p:nvPr>
            </p:nvGraphicFramePr>
            <p:xfrm>
              <a:off x="406396" y="3068279"/>
              <a:ext cx="11377092" cy="326447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80342">
                      <a:extLst>
                        <a:ext uri="{9D8B030D-6E8A-4147-A177-3AD203B41FA5}">
                          <a16:colId xmlns:a16="http://schemas.microsoft.com/office/drawing/2014/main" val="234028362"/>
                        </a:ext>
                      </a:extLst>
                    </a:gridCol>
                    <a:gridCol w="896750">
                      <a:extLst>
                        <a:ext uri="{9D8B030D-6E8A-4147-A177-3AD203B41FA5}">
                          <a16:colId xmlns:a16="http://schemas.microsoft.com/office/drawing/2014/main" val="866856792"/>
                        </a:ext>
                      </a:extLst>
                    </a:gridCol>
                  </a:tblGrid>
                  <a:tr h="466354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Linke Seite der Lagrange-Gleichung 2. Art (4.4) komponentenweise: 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31191" marR="31191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253440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01316" r="-8547" b="-5144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006741159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198701" r="-8547" b="-4077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77014736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02632" r="-8547" b="-31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3131173990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397403" r="-8547" b="-2090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(4.7.5)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806471023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03947" r="-8547" b="-111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(4.7.6)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1610402804"/>
                      </a:ext>
                    </a:extLst>
                  </a:tr>
                  <a:tr h="46635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31191" marR="31191" marT="0" marB="0" anchor="ctr">
                        <a:blipFill>
                          <a:blip r:embed="rId2"/>
                          <a:stretch>
                            <a:fillRect t="-596104" r="-8547" b="-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(4.7.7)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31191" marR="31191" marT="0" marB="0" anchor="ctr"/>
                    </a:tc>
                    <a:extLst>
                      <a:ext uri="{0D108BD9-81ED-4DB2-BD59-A6C34878D82A}">
                        <a16:rowId xmlns:a16="http://schemas.microsoft.com/office/drawing/2014/main" val="282021308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i="0" smtClean="0">
                                  <a:effectLst/>
                                  <a:latin typeface="Cambria Math" panose="02040503050406030204" pitchFamily="18" charset="0"/>
                                </a:rPr>
                                <m:t>U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  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φ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)+</m:t>
                              </m:r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DACE8D11-AA96-5FC4-FB3C-7C310411AC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610404"/>
                  </p:ext>
                </p:extLst>
              </p:nvPr>
            </p:nvGraphicFramePr>
            <p:xfrm>
              <a:off x="406396" y="1978873"/>
              <a:ext cx="11377091" cy="108940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448070">
                      <a:extLst>
                        <a:ext uri="{9D8B030D-6E8A-4147-A177-3AD203B41FA5}">
                          <a16:colId xmlns:a16="http://schemas.microsoft.com/office/drawing/2014/main" val="777130955"/>
                        </a:ext>
                      </a:extLst>
                    </a:gridCol>
                    <a:gridCol w="929021">
                      <a:extLst>
                        <a:ext uri="{9D8B030D-6E8A-4147-A177-3AD203B41FA5}">
                          <a16:colId xmlns:a16="http://schemas.microsoft.com/office/drawing/2014/main" val="3034133775"/>
                        </a:ext>
                      </a:extLst>
                    </a:gridCol>
                  </a:tblGrid>
                  <a:tr h="351028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Einsetzen der energetischen Gleichungen (4.6) in die Lagrange-Gleichung (4.3):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75499398"/>
                      </a:ext>
                    </a:extLst>
                  </a:tr>
                  <a:tr h="3510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345" r="-8863" b="-13448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>
                              <a:effectLst/>
                            </a:rPr>
                            <a:t> 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97082435"/>
                      </a:ext>
                    </a:extLst>
                  </a:tr>
                  <a:tr h="38735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90625" r="-8863" b="-218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359832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63077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/>
              <a:t>Campus Sontheim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de-DE" dirty="0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4.4 Lagrange </a:t>
            </a:r>
            <a:r>
              <a:rPr lang="en-US" b="0" dirty="0" err="1"/>
              <a:t>Gleichungen</a:t>
            </a:r>
            <a:r>
              <a:rPr lang="en-US" b="0" dirty="0"/>
              <a:t> </a:t>
            </a:r>
            <a:r>
              <a:rPr lang="en-US" b="0" dirty="0">
                <a:sym typeface="Wingdings" panose="05000000000000000000" pitchFamily="2" charset="2"/>
              </a:rPr>
              <a:t> </a:t>
            </a:r>
            <a:r>
              <a:rPr lang="en-US" b="0" dirty="0" err="1">
                <a:sym typeface="Wingdings" panose="05000000000000000000" pitchFamily="2" charset="2"/>
              </a:rPr>
              <a:t>Bewegungsgleichung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p>
                                <m:s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6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Sup>
                                <m:sSubSup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6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6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6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sSub>
                                <m:sSubPr>
                                  <m:ctrlP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600" b="0" i="1" smtClean="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6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6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6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en-US" sz="16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Content Placeholder 6">
                <a:extLst>
                  <a:ext uri="{FF2B5EF4-FFF2-40B4-BE49-F238E27FC236}">
                    <a16:creationId xmlns:a16="http://schemas.microsoft.com/office/drawing/2014/main" id="{91C361F2-775C-8B59-B40C-5923AE4DEF3F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110578297"/>
                  </p:ext>
                </p:extLst>
              </p:nvPr>
            </p:nvGraphicFramePr>
            <p:xfrm>
              <a:off x="406397" y="2014805"/>
              <a:ext cx="11377092" cy="1515828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0311117">
                      <a:extLst>
                        <a:ext uri="{9D8B030D-6E8A-4147-A177-3AD203B41FA5}">
                          <a16:colId xmlns:a16="http://schemas.microsoft.com/office/drawing/2014/main" val="3646174233"/>
                        </a:ext>
                      </a:extLst>
                    </a:gridCol>
                    <a:gridCol w="1065975">
                      <a:extLst>
                        <a:ext uri="{9D8B030D-6E8A-4147-A177-3AD203B41FA5}">
                          <a16:colId xmlns:a16="http://schemas.microsoft.com/office/drawing/2014/main" val="4093733878"/>
                        </a:ext>
                      </a:extLst>
                    </a:gridCol>
                  </a:tblGrid>
                  <a:tr h="505276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Fertige linke Seite der Lagrange Gleichung 2. Art (4.4) zeilenweise: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 sz="16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279268228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98810" r="-10343" b="-1035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(4.7.8)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139024267"/>
                      </a:ext>
                    </a:extLst>
                  </a:tr>
                  <a:tr h="50527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201205" r="-10343" b="-48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(4.7.9)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0396627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55195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034094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limLow>
                                <m:limLowPr>
                                  <m:ctrlPr>
                                    <a:rPr lang="de-DE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groupChr>
                                    <m:groupChrPr>
                                      <m:chr m:val="⏟"/>
                                      <m:ctrlPr>
                                        <a:rPr lang="de-DE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groupChrPr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de-DE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2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de-DE" sz="16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d>
                                                  <m:d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dPr>
                                                  <m:e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1</m:t>
                                                        </m:r>
                                                      </m:sub>
                                                    </m:s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+</m:t>
                                                    </m:r>
                                                    <m:sSub>
                                                      <m:sSub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sSubPr>
                                                      <m:e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𝑚</m:t>
                                                        </m:r>
                                                      </m:e>
                                                      <m: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2</m:t>
                                                        </m:r>
                                                      </m:sub>
                                                    </m:sSub>
                                                  </m:e>
                                                </m:d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</m:mr>
                                            <m:m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func>
                                                  <m:func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uncPr>
                                                  <m:fNam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𝑐𝑜𝑠</m:t>
                                                    </m:r>
                                                  </m:fName>
                                                  <m:e>
                                                    <m:d>
                                                      <m:dPr>
                                                        <m:ctrlPr>
                                                          <a:rPr lang="de-DE" sz="1600" i="1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dPr>
                                                      <m:e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1</m:t>
                                                            </m:r>
                                                          </m:sub>
                                                        </m:sSub>
                                                        <m:r>
                                                          <a:rPr lang="de-DE" sz="1600"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sSub>
                                                          <m:sSubPr>
                                                            <m:ctrlPr>
                                                              <a:rPr lang="de-DE" sz="1600" i="1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</m:ctrlPr>
                                                          </m:sSubPr>
                                                          <m:e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𝜑</m:t>
                                                            </m:r>
                                                          </m:e>
                                                          <m:sub>
                                                            <m:r>
                                                              <a:rPr lang="de-DE" sz="1600">
                                                                <a:latin typeface="Cambria Math" panose="02040503050406030204" pitchFamily="18" charset="0"/>
                                                              </a:rPr>
                                                              <m:t>2</m:t>
                                                            </m:r>
                                                          </m:sub>
                                                        </m:sSub>
                                                      </m:e>
                                                    </m:d>
                                                  </m:e>
                                                </m:func>
                                              </m:e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  <m:sSubSup>
                                                  <m:sSubSupPr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𝑙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 2</m:t>
                                                    </m:r>
                                                  </m:sup>
                                                </m:sSubSup>
                                              </m:e>
                                            </m:mr>
                                          </m:m>
                                        </m:e>
                                      </m:d>
                                    </m:e>
                                  </m:groupChr>
                                </m:e>
                                <m:lim>
                                  <m:eqArr>
                                    <m:eqArrPr>
                                      <m:ctrlPr>
                                        <a:rPr lang="de-DE" sz="1600" b="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0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r>
                                        <a:rPr lang="de-DE" sz="1600" b="1" smtClean="0"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eqArr>
                                </m:lim>
                              </m:limLow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̈"/>
                                                <m:ctrlPr>
                                                  <a:rPr lang="en-US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  <m:sSup>
                                          <m:sSup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600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̇"/>
                                                    <m:ctrlPr>
                                                      <a:rPr lang="de-DE" sz="1600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lang="de-DE" sz="1600"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</m:e>
                                          <m:sup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600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600" i="1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600"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60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sz="160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 ;</m:t>
                              </m:r>
                              <m:r>
                                <m:rPr>
                                  <m:sty m:val="p"/>
                                </m:rP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600" b="0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5ECCC08-DDD6-D468-7078-6A3BFEBFCD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20034017"/>
                  </p:ext>
                </p:extLst>
              </p:nvPr>
            </p:nvGraphicFramePr>
            <p:xfrm>
              <a:off x="406397" y="4639165"/>
              <a:ext cx="11377092" cy="17567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663222">
                      <a:extLst>
                        <a:ext uri="{9D8B030D-6E8A-4147-A177-3AD203B41FA5}">
                          <a16:colId xmlns:a16="http://schemas.microsoft.com/office/drawing/2014/main" val="549062185"/>
                        </a:ext>
                      </a:extLst>
                    </a:gridCol>
                    <a:gridCol w="713870">
                      <a:extLst>
                        <a:ext uri="{9D8B030D-6E8A-4147-A177-3AD203B41FA5}">
                          <a16:colId xmlns:a16="http://schemas.microsoft.com/office/drawing/2014/main" val="3495498119"/>
                        </a:ext>
                      </a:extLst>
                    </a:gridCol>
                  </a:tblGrid>
                  <a:tr h="41534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dirty="0">
                              <a:effectLst/>
                            </a:rPr>
                            <a:t>Ergibt sich die Bewegungsgleichung in Matrizenschreibweise:</a:t>
                          </a:r>
                          <a:endParaRPr lang="de-DE" sz="1800" dirty="0">
                            <a:effectLst/>
                            <a:ea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12551095"/>
                      </a:ext>
                    </a:extLst>
                  </a:tr>
                  <a:tr h="134137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3032" r="-6686" b="-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4578947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6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6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6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6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6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6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6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6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6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600" smtClean="0"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60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de-DE" sz="160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B285605D-AFCA-7BD7-8B04-8E3C3E9DDD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40887403"/>
                  </p:ext>
                </p:extLst>
              </p:nvPr>
            </p:nvGraphicFramePr>
            <p:xfrm>
              <a:off x="406397" y="3649962"/>
              <a:ext cx="11377092" cy="871538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10297462">
                      <a:extLst>
                        <a:ext uri="{9D8B030D-6E8A-4147-A177-3AD203B41FA5}">
                          <a16:colId xmlns:a16="http://schemas.microsoft.com/office/drawing/2014/main" val="1688847655"/>
                        </a:ext>
                      </a:extLst>
                    </a:gridCol>
                    <a:gridCol w="1079630">
                      <a:extLst>
                        <a:ext uri="{9D8B030D-6E8A-4147-A177-3AD203B41FA5}">
                          <a16:colId xmlns:a16="http://schemas.microsoft.com/office/drawing/2014/main" val="2548131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Mit den zusätzlichen nichtkonservativen Kräften (4.5.1) und (4.5.2):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5499919"/>
                      </a:ext>
                    </a:extLst>
                  </a:tr>
                  <a:tr h="5006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79518" r="-10473" b="-12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(4.5)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9472356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9888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4.5 </a:t>
            </a:r>
            <a:r>
              <a:rPr lang="en-US" b="0" dirty="0" err="1"/>
              <a:t>Zustandsraummodell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Zustandsvektor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1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(5.9)):</a:t>
                          </a:r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880242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de-DE" b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  <m:r>
                                <a:rPr lang="de-DE" b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b="0" smtClean="0"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b="0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dirty="0"/>
                            <a:t>;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gridSpan="5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de-DE" sz="1800" b="1" i="1" kern="12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eqArr>
                                      <m:eqArrPr>
                                        <m:ctrlPr>
                                          <a:rPr lang="de-DE" sz="1800" b="0" i="1" kern="1200" smtClean="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eqArrP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b="0" i="1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̇"/>
                                                <m:ctrlPr>
                                                  <a:rPr lang="de-DE" sz="1800" b="0" i="1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de-DE" sz="1800" b="0" kern="1200" dirty="0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de-DE" sz="1800" b="0" kern="1200" dirty="0" smtClean="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4</m:t>
                                            </m:r>
                                          </m:sub>
                                        </m:sSub>
                                      </m:e>
                                    </m:eqArr>
                                  </m:e>
                                </m:d>
                                <m:r>
                                  <a:rPr lang="de-DE" sz="1800" kern="1200">
                                    <a:solidFill>
                                      <a:schemeClr val="dk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800" b="1" i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de-DE" sz="1800" b="1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e>
                                  <m:sup>
                                    <m:r>
                                      <a:rPr lang="de-DE" sz="1800" kern="120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limLow>
                                  <m:limLowPr>
                                    <m:ctrlPr>
                                      <a:rPr lang="de-DE" sz="1800" b="1" i="1" kern="1200" smtClean="0">
                                        <a:solidFill>
                                          <a:schemeClr val="dk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groupChr>
                                      <m:groupChrPr>
                                        <m:chr m:val="⏟"/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groupChrP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de-DE" sz="1800" kern="120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4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−</m:t>
                                                              </m:r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  <m:sSup>
                                                        <m:sSupPr>
                                                          <m:ctrlPr>
                                                            <a:rPr lang="de-DE" sz="1800" b="0" i="1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pPr>
                                                        <m:e>
                                                          <m:sSubSup>
                                                            <m:sSubSupPr>
                                                              <m:ctrlPr>
                                                                <a:rPr lang="de-DE" sz="1800" b="0" i="1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SupPr>
                                                            <m:e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𝑥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3</m:t>
                                                              </m:r>
                                                            </m:sub>
                                                            <m:sup>
                                                              <m:r>
                                                                <a:rPr lang="de-DE" sz="1800" b="0" kern="1200" smtClean="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 </m:t>
                                                              </m:r>
                                                            </m:sup>
                                                          </m:sSubSup>
                                                        </m:e>
                                                        <m:sup>
                                                          <m:r>
                                                            <a:rPr lang="de-DE" sz="1800" b="0" kern="1200" smtClean="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p>
                                                      </m:sSup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d>
                                                        <m:d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dPr>
                                                        <m:e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1</m:t>
                                                              </m:r>
                                                            </m:sub>
                                                          </m:s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+</m:t>
                                                          </m:r>
                                                          <m:sSub>
                                                            <m:sSub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sSubPr>
                                                            <m:e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𝑚</m:t>
                                                              </m:r>
                                                            </m:e>
                                                            <m:sub>
                                                              <m:r>
                                                                <a:rPr lang="de-DE" sz="1800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2</m:t>
                                                              </m:r>
                                                            </m:sub>
                                                          </m:sSub>
                                                        </m:e>
                                                      </m:d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1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𝑚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𝑔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𝑙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  <m:func>
                                                        <m:func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funcPr>
                                                        <m:fName>
                                                          <m:r>
                                                            <m:rPr>
                                                              <m:sty m:val="p"/>
                                                            </m:rP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sin</m:t>
                                                          </m:r>
                                                        </m:fName>
                                                        <m:e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sz="1800" i="1" kern="1200">
                                                                  <a:solidFill>
                                                                    <a:schemeClr val="dk1"/>
                                                                  </a:solidFill>
                                                                  <a:effectLst/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sSub>
                                                                <m:sSubPr>
                                                                  <m:ctrlPr>
                                                                    <a:rPr lang="de-DE" sz="1800" b="0" i="1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</m:ctrlPr>
                                                                </m:sSubPr>
                                                                <m:e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𝑥</m:t>
                                                                  </m:r>
                                                                </m:e>
                                                                <m:sub>
                                                                  <m:r>
                                                                    <a:rPr lang="de-DE" sz="1800" b="0" kern="1200" smtClean="0">
                                                                      <a:solidFill>
                                                                        <a:schemeClr val="dk1"/>
                                                                      </a:solidFill>
                                                                      <a:effectLst/>
                                                                      <a:latin typeface="Cambria Math" panose="02040503050406030204" pitchFamily="18" charset="0"/>
                                                                    </a:rPr>
                                                                    <m:t>2</m:t>
                                                                  </m:r>
                                                                </m:sub>
                                                              </m:sSub>
                                                            </m:e>
                                                          </m:d>
                                                        </m:e>
                                                      </m:func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 </m:t>
                                            </m:r>
                                            <m:d>
                                              <m:dPr>
                                                <m:begChr m:val="["/>
                                                <m:endChr m:val="]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1</m:t>
                                                          </m:r>
                                                        </m:sub>
                                                      </m:s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−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1800" i="1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𝑢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de-DE" sz="1800" kern="1200">
                                                              <a:solidFill>
                                                                <a:schemeClr val="dk1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2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d>
                                          </m:e>
                                        </m:d>
                                      </m:e>
                                    </m:groupChr>
                                  </m:e>
                                  <m:lim>
                                    <m:sSup>
                                      <m:sSup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  <m:d>
                                      <m:dPr>
                                        <m:ctrlPr>
                                          <a:rPr lang="de-DE" sz="1800" b="1" i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de-DE" sz="1800" b="1" kern="1200" smtClean="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𝒖</m:t>
                                        </m:r>
                                      </m:e>
                                    </m:d>
                                  </m:lim>
                                </m:limLow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;  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de-DE" sz="1800" b="0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372946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eqArr>
                                        <m:eqArr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eqArr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3</m:t>
                                              </m:r>
                                            </m:sub>
                                          </m:sSub>
                                        </m:e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4</m:t>
                                              </m:r>
                                            </m:sub>
                                          </m:sSub>
                                        </m:e>
                                      </m:eqArr>
                                    </m:e>
                                    <m:e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⋅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1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𝒇</m:t>
                                          </m:r>
                                        </m:e>
                                        <m:sup>
                                          <m:r>
                                            <a:rPr lang="de-DE" sz="1800" b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e-DE" sz="1800" b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eqArr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b="1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;</m:t>
                              </m:r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  <m:r>
                                <a:rPr lang="de-DE" sz="1800" b="0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≥0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de-DE" sz="1800" b="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1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(0)</m:t>
                              </m:r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  <m:r>
                                        <a:rPr lang="de-DE" sz="1800" b="0" i="0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num>
                                        <m:den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den>
                                      </m:f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𝑟𝑎𝑑</m:t>
                                      </m:r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f>
                                        <m:f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𝑟𝑎𝑑</m:t>
                                          </m:r>
                                        </m:num>
                                        <m:den>
                                          <m:r>
                                            <a:rPr lang="de-DE" sz="1800" b="0" i="1" kern="1200" smtClean="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den>
                                      </m:f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1464737610"/>
                  </p:ext>
                </p:extLst>
              </p:nvPr>
            </p:nvGraphicFramePr>
            <p:xfrm>
              <a:off x="406396" y="2097740"/>
              <a:ext cx="11377092" cy="435577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2024832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946673">
                      <a:extLst>
                        <a:ext uri="{9D8B030D-6E8A-4147-A177-3AD203B41FA5}">
                          <a16:colId xmlns:a16="http://schemas.microsoft.com/office/drawing/2014/main" val="4009391468"/>
                        </a:ext>
                      </a:extLst>
                    </a:gridCol>
                    <a:gridCol w="2000923">
                      <a:extLst>
                        <a:ext uri="{9D8B030D-6E8A-4147-A177-3AD203B41FA5}">
                          <a16:colId xmlns:a16="http://schemas.microsoft.com/office/drawing/2014/main" val="301117527"/>
                        </a:ext>
                      </a:extLst>
                    </a:gridCol>
                    <a:gridCol w="1559858">
                      <a:extLst>
                        <a:ext uri="{9D8B030D-6E8A-4147-A177-3AD203B41FA5}">
                          <a16:colId xmlns:a16="http://schemas.microsoft.com/office/drawing/2014/main" val="2392440159"/>
                        </a:ext>
                      </a:extLst>
                    </a:gridCol>
                    <a:gridCol w="1376979">
                      <a:extLst>
                        <a:ext uri="{9D8B030D-6E8A-4147-A177-3AD203B41FA5}">
                          <a16:colId xmlns:a16="http://schemas.microsoft.com/office/drawing/2014/main" val="3582579966"/>
                        </a:ext>
                      </a:extLst>
                    </a:gridCol>
                    <a:gridCol w="2474259">
                      <a:extLst>
                        <a:ext uri="{9D8B030D-6E8A-4147-A177-3AD203B41FA5}">
                          <a16:colId xmlns:a16="http://schemas.microsoft.com/office/drawing/2014/main" val="2914009708"/>
                        </a:ext>
                      </a:extLst>
                    </a:gridCol>
                    <a:gridCol w="993568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636832">
                    <a:tc gridSpan="7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b="-58095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Zustandsvariablen in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Bewegungsgleichung (4.8) einsetzen und nach 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de-DE" sz="1800" b="0" i="1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de-DE" sz="1800" b="0" i="1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0" kern="1200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de-DE" sz="1800" b="0" kern="1200" dirty="0" smtClean="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umstellen</a:t>
                          </a:r>
                          <a:r>
                            <a:rPr lang="en-US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(</a:t>
                          </a:r>
                          <a14:m xmlns:a14="http://schemas.microsoft.com/office/drawing/2010/main"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siehe (5.9))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13769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460" r="-462349" b="-169912"/>
                          </a:stretch>
                        </a:blipFill>
                      </a:tcPr>
                    </a:tc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4198" t="-46460" r="-11880" b="-16991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(4.9)</a:t>
                          </a:r>
                        </a:p>
                        <a:p>
                          <a:pPr algn="l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17188" r="-9566" b="-50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582167819"/>
                      </a:ext>
                    </a:extLst>
                  </a:tr>
                  <a:tr h="391607">
                    <a:tc gridSpan="6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Zustandsraum: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51820154"/>
                      </a:ext>
                    </a:extLst>
                  </a:tr>
                  <a:tr h="1558735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t="-179297" r="-282582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(4.10.1)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8750" t="-179297" r="-31054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de-DE" dirty="0"/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(4.10.2)</a:t>
                          </a: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319704" t="-179297" r="-401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(4.10.3)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67669028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EC903FEE-F2F1-C846-2228-600F93392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0025633"/>
              </p:ext>
            </p:extLst>
          </p:nvPr>
        </p:nvGraphicFramePr>
        <p:xfrm>
          <a:off x="5549749" y="382365"/>
          <a:ext cx="2045149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45149">
                  <a:extLst>
                    <a:ext uri="{9D8B030D-6E8A-4147-A177-3AD203B41FA5}">
                      <a16:colId xmlns:a16="http://schemas.microsoft.com/office/drawing/2014/main" val="3732804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317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0858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94981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Inhaltsplatzhalter 5"/>
              <p:cNvSpPr>
                <a:spLocks noGrp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Für eine erfolgreiche Modellierung in Simulink muss die Massenmatrix invertierbar sein. Zeigen Sie, dass die Massenmatrix unabhängig von den Zustandsgrößen oder der Parameter Festlegung invertierbar ist.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Bestimmen Sie allgemein die stationären Gleichungen des Systems.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Zur späteren Regelung und Bahnplanung des Roboterarms wird folgende stationäre Gleichung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𝜑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 mit der Vorgabe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= </m:t>
                    </m:r>
                    <m:r>
                      <a:rPr lang="de-DE" sz="1800" i="1" u="none" strike="noStrike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sz="1800" i="1" u="none" strike="noStrike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800" i="1" u="none" strike="noStrike">
                                <a:effectLst/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800" i="1" u="none" strike="noStrike" baseline="-2500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benötigt. Bestimmen Sie diese aus den stationären Gleichungen. 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  <a:p>
                <a:pPr marL="287655" lvl="1" indent="-287655"/>
                <a:endParaRPr lang="en-US" dirty="0">
                  <a:solidFill>
                    <a:srgbClr val="DC3769"/>
                  </a:solidFill>
                </a:endParaRPr>
              </a:p>
            </p:txBody>
          </p:sp>
        </mc:Choice>
        <mc:Fallback xmlns="">
          <p:sp>
            <p:nvSpPr>
              <p:cNvPr id="6" name="Inhaltsplatzhalt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114300" y="2160589"/>
                <a:ext cx="11887199" cy="4083052"/>
              </a:xfrm>
              <a:blipFill>
                <a:blip r:embed="rId2"/>
                <a:stretch>
                  <a:fillRect l="-1128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954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 gridSpan="3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Stationären Zustand 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den>
                              </m:f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</m:bar>
                                </m:e>
                                <m:sub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=0</m:t>
                              </m:r>
                              <m:f>
                                <m:f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𝑟𝑎𝑑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in (4.7)</a:t>
                          </a:r>
                          <a:r>
                            <a:rPr lang="en-US" sz="1800" kern="1200" baseline="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r>
                            <a:rPr lang="en-US" sz="1800" kern="1200" baseline="0" dirty="0" err="1">
                              <a:solidFill>
                                <a:schemeClr val="dk1"/>
                              </a:solidFill>
                              <a:effectLst/>
                            </a:rPr>
                            <a:t>einsetzen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𝑐𝑜𝑠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0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+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de-DE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en-US" sz="1800" i="1" kern="1200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  <a:ea typeface="+mn-ea"/>
                                                            <a:cs typeface="+mn-cs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sin</m:t>
                                        </m:r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b="0" i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umgestellt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nach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: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i="1" kern="1200" baseline="0" smtClean="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𝛽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b="0" i="1" kern="1200" baseline="0" smtClean="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b="0" i="1" kern="1200" baseline="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4259916557"/>
                  </p:ext>
                </p:extLst>
              </p:nvPr>
            </p:nvGraphicFramePr>
            <p:xfrm>
              <a:off x="406396" y="1983605"/>
              <a:ext cx="10532951" cy="4239896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764671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4764671">
                      <a:extLst>
                        <a:ext uri="{9D8B030D-6E8A-4147-A177-3AD203B41FA5}">
                          <a16:colId xmlns:a16="http://schemas.microsoft.com/office/drawing/2014/main" val="888431440"/>
                        </a:ext>
                      </a:extLst>
                    </a:gridCol>
                    <a:gridCol w="1003609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486537">
                    <a:tc gridSpan="3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b="-77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48904064"/>
                      </a:ext>
                    </a:extLst>
                  </a:tr>
                  <a:tr h="36576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Allgemeine stationäre Gleichung:</a:t>
                          </a: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970505"/>
                      </a:ext>
                    </a:extLst>
                  </a:tr>
                  <a:tr h="746062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14754" r="-10550" b="-35573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(5.1.1)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46449477"/>
                      </a:ext>
                    </a:extLst>
                  </a:tr>
                  <a:tr h="746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13008" r="-121100" b="-2528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(5.1.2)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933997110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66667" r="-10550" b="-19619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6946784"/>
                      </a:ext>
                    </a:extLst>
                  </a:tr>
                  <a:tr h="5137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333" r="-121100" b="-1452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(5.2)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52028577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6270275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1712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</a:t>
            </a:r>
            <a:r>
              <a:rPr lang="en-US" b="0" dirty="0"/>
              <a:t> </a:t>
            </a:r>
            <a:r>
              <a:rPr lang="en-US" dirty="0" err="1"/>
              <a:t>zur</a:t>
            </a:r>
            <a:r>
              <a:rPr lang="en-US" b="0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5.1 </a:t>
            </a:r>
            <a:r>
              <a:rPr lang="en-US" b="0" dirty="0" err="1"/>
              <a:t>Stationärer</a:t>
            </a:r>
            <a:r>
              <a:rPr lang="en-US" b="0" dirty="0"/>
              <a:t> </a:t>
            </a:r>
            <a:r>
              <a:rPr lang="en-US" b="0" dirty="0" err="1"/>
              <a:t>Zustand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sin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i="1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bar>
                                                      <m:barPr>
                                                        <m:pos m:val="top"/>
                                                        <m:ctrlPr>
                                                          <a:rPr lang="en-US" sz="1800" i="1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</m:ctrlPr>
                                                      </m:barPr>
                                                      <m:e>
                                                        <m:r>
                                                          <a:rPr lang="de-DE" sz="1800" kern="1200">
                                                            <a:solidFill>
                                                              <a:schemeClr val="dk1"/>
                                                            </a:solidFill>
                                                            <a:effectLst/>
                                                            <a:latin typeface="Cambria Math" panose="02040503050406030204" pitchFamily="18" charset="0"/>
                                                          </a:rPr>
                                                          <m:t>𝜑</m:t>
                                                        </m:r>
                                                      </m:e>
                                                    </m:bar>
                                                  </m:e>
                                                  <m:sub>
                                                    <m:r>
                                                      <a:rPr lang="de-DE" sz="1800" kern="1200">
                                                        <a:solidFill>
                                                          <a:schemeClr val="dk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𝑔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sty m:val="p"/>
                                          </m:rP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𝜑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)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f>
                                          <m:f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num>
                                          <m:den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den>
                                        </m:f>
                                        <m:sSub>
                                          <m:sSubPr>
                                            <m:ctrlP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b="0" i="1" kern="1200" baseline="0" smtClean="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b="0" i="1" kern="1200" baseline="0" smtClean="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de-DE" sz="1800" kern="1200">
                                            <a:solidFill>
                                              <a:schemeClr val="dk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bar>
                                              <m:barPr>
                                                <m:pos m:val="top"/>
                                                <m:ctrlPr>
                                                  <a:rPr lang="en-US" sz="1800" i="1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barPr>
                                              <m:e>
                                                <m:r>
                                                  <a:rPr lang="de-DE" sz="1800" kern="1200">
                                                    <a:solidFill>
                                                      <a:schemeClr val="dk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</m:bar>
                                          </m:e>
                                          <m:sub>
                                            <m:r>
                                              <a:rPr lang="de-DE" sz="1800" kern="1200">
                                                <a:solidFill>
                                                  <a:schemeClr val="dk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𝛽</m:t>
                                      </m:r>
                                    </m:den>
                                  </m:f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bar>
                                            <m:barPr>
                                              <m:pos m:val="top"/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bar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</m:ba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de-DE" sz="1800" kern="1200" dirty="0">
                            <a:solidFill>
                              <a:schemeClr val="dk1"/>
                            </a:solidFill>
                            <a:effectLst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(5.5) in (5.4) einsetzten und nach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auflösen: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pos m:val="top"/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i="1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arcsin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  <m:func>
                                        <m:func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𝑠𝑖𝑛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bar>
                                                    <m:barPr>
                                                      <m:pos m:val="top"/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bar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dk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bar>
                                                </m:e>
                                                <m: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dk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de-DE" sz="1800" kern="1200">
                                                  <a:solidFill>
                                                    <a:schemeClr val="dk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𝛽</m:t>
                                              </m:r>
                                            </m:den>
                                          </m:f>
                                          <m:r>
                                            <a:rPr lang="de-DE" sz="1800" kern="1200">
                                              <a:solidFill>
                                                <a:schemeClr val="dk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−1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898232948"/>
                  </p:ext>
                </p:extLst>
              </p:nvPr>
            </p:nvGraphicFramePr>
            <p:xfrm>
              <a:off x="406396" y="1983605"/>
              <a:ext cx="6362394" cy="4136519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5488859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87353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(5.2) in (5.1.2) </a:t>
                          </a:r>
                          <a:r>
                            <a:rPr lang="de-DE" sz="1800" kern="1200" noProof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einsetzen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004505630"/>
                      </a:ext>
                    </a:extLst>
                  </a:tr>
                  <a:tr h="81007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624" r="-15854" b="-36842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(5.3)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72721603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800" kern="12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Dies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ergibt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sich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zeilenweise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en-US" sz="1800" kern="12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zu</a:t>
                          </a:r>
                          <a:r>
                            <a:rPr lang="en-US" sz="1800" kern="12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818469"/>
                      </a:ext>
                    </a:extLst>
                  </a:tr>
                  <a:tr h="52863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49425" r="-15854" b="-342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(5.4)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3582" r="-15854" b="-34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(5.5)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66694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16364" r="-15854" b="-11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89655" r="-15854" b="-43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  <a:p>
                          <a:pPr algn="ctr"/>
                          <a:r>
                            <a:rPr lang="de-DE" dirty="0"/>
                            <a:t>(5.6)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082001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C9AA7C-8FD3-CE3D-6FF3-E8DD5E875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58F32C-85BC-0F3C-252E-94B4ACB65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6D75E-41D1-D53B-158E-1D341AD10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8771079-1641-518C-1B31-0C489FAFE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Aufgabe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vorabgabe</a:t>
            </a:r>
            <a:br>
              <a:rPr lang="en-US" dirty="0"/>
            </a:br>
            <a:r>
              <a:rPr lang="en-US" b="0" dirty="0"/>
              <a:t>5.2 </a:t>
            </a:r>
            <a:r>
              <a:rPr lang="en-US" b="0" dirty="0" err="1"/>
              <a:t>Beweis</a:t>
            </a:r>
            <a:r>
              <a:rPr lang="en-US" b="0" dirty="0"/>
              <a:t> der </a:t>
            </a:r>
            <a:r>
              <a:rPr lang="en-US" b="0" dirty="0" err="1"/>
              <a:t>Invertierbarkeit</a:t>
            </a:r>
            <a:r>
              <a:rPr lang="en-US" b="0" dirty="0"/>
              <a:t> der </a:t>
            </a:r>
            <a:r>
              <a:rPr lang="en-US" b="0" dirty="0" err="1"/>
              <a:t>Massenmatrix</a:t>
            </a:r>
            <a:r>
              <a:rPr lang="en-US" b="0" dirty="0"/>
              <a:t> </a:t>
            </a:r>
            <a:r>
              <a:rPr lang="en-US" dirty="0"/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𝝋</m:t>
                                  </m:r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acc>
                                    <m:accPr>
                                      <m:chr m:val="̇"/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de-DE" sz="1800" b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sz="1800" b="1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d>
                                          <m:d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sz="1800" b="1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de-DE" sz="1800" b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en-US" sz="1800" b="1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de-DE" sz="1800" b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en-US" sz="1800" b="1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de-DE" sz="1800" b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</m:oMath>
                          </a14:m>
                          <a:r>
                            <a:rPr lang="en-US" sz="1800" b="1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b="1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Zu zeigen: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det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𝑴</m:t>
                              </m:r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)≠0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  <m:r>
                                    <a:rPr lang="de-DE" sz="1800" b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𝑙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  <m:func>
                                            <m:func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uncPr>
                                            <m:fNam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fName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en-US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1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de-DE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−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800" i="1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de-DE" sz="1800" kern="120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2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func>
                                        </m:e>
                                      </m:d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func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            =</m:t>
                              </m:r>
                              <m:sSubSup>
                                <m:sSubSup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(1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unc>
                                    <m:funcPr>
                                      <m:ctrlPr>
                                        <a:rPr lang="en-US" sz="180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≤1</m:t>
                                  </m:r>
                                </m:e>
                              </m:func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gilt </a:t>
                          </a:r>
                          <a14:m>
                            <m:oMath xmlns:m="http://schemas.openxmlformats.org/officeDocument/2006/math"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unc>
                                <m:func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≥0</m:t>
                                  </m:r>
                                </m:e>
                              </m:func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Weiterhin gilt für alle Parameter</a:t>
                          </a:r>
                          <a:r>
                            <a:rPr lang="de-DE" sz="1800" kern="1200" baseline="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1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b="1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Damit ist auch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lang="de-DE" sz="1800" b="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 b="0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de-DE" sz="1800" b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𝑴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oMath>
                          </a14:m>
                          <a:r>
                            <a:rPr lang="en-US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für alle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ℝ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en-US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sz="1800" b="1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e-DE" sz="1800" b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p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func>
                                    <m:funcPr>
                                      <m:ctrlPr>
                                        <a:rPr lang="en-US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de-DE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det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de-DE" sz="1800" b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𝑴</m:t>
                                          </m:r>
                                        </m:e>
                                      </m:d>
                                    </m:e>
                                  </m:func>
                                </m:den>
                              </m:f>
                              <m:r>
                                <a:rPr lang="de-DE" sz="1800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d>
                                <m:d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sz="1800" i="1" kern="1200"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+mn-ea"/>
                                            <a:cs typeface="+mn-cs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sSub>
                                          <m:sSub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func>
                                          <m:func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funcPr>
                                          <m:fNam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sz="1800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cos</m:t>
                                            </m:r>
                                          </m:fName>
                                          <m:e>
                                            <m:d>
                                              <m:d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1</m:t>
                                                    </m:r>
                                                  </m:sub>
                                                </m:s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de-DE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𝜑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sz="1800" i="1" kern="120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+mn-ea"/>
                                                        <a:cs typeface="+mn-cs"/>
                                                      </a:rPr>
                                                      <m:t>2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</m:func>
                                      </m:e>
                                      <m:e>
                                        <m:d>
                                          <m:d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1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+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de-DE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1800" i="1" kern="1200"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+mn-ea"/>
                                                    <a:cs typeface="+mn-cs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sSubSup>
                                          <m:sSubSupPr>
                                            <m:ctrlPr>
                                              <a:rPr lang="de-DE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𝑙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1</m:t>
                                            </m:r>
                                          </m:sub>
                                          <m:sup>
                                            <m:r>
                                              <a:rPr lang="en-US" sz="1800" i="1" kern="1200"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+mn-ea"/>
                                                <a:cs typeface="+mn-cs"/>
                                              </a:rPr>
                                              <m:t> 2</m:t>
                                            </m:r>
                                          </m:sup>
                                        </m:sSubSup>
                                      </m:e>
                                    </m:mr>
                                  </m:m>
                                </m:e>
                              </m:d>
                              <m:r>
                                <a:rPr lang="en-US" sz="1800" i="1" kern="120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  <a:sym typeface="Wingdings" panose="05000000000000000000" pitchFamily="2" charset="2"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1">
                <a:extLst>
                  <a:ext uri="{FF2B5EF4-FFF2-40B4-BE49-F238E27FC236}">
                    <a16:creationId xmlns:a16="http://schemas.microsoft.com/office/drawing/2014/main" id="{FCE7A551-C2CD-1C17-C900-0D0B6BC55733}"/>
                  </a:ext>
                </a:extLst>
              </p:cNvPr>
              <p:cNvGraphicFramePr>
                <a:graphicFrameLocks noGrp="1"/>
              </p:cNvGraphicFramePr>
              <p:nvPr>
                <p:ph idx="13"/>
              </p:nvPr>
            </p:nvGraphicFramePr>
            <p:xfrm>
              <a:off x="406396" y="2061337"/>
              <a:ext cx="11377091" cy="401142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092736">
                      <a:extLst>
                        <a:ext uri="{9D8B030D-6E8A-4147-A177-3AD203B41FA5}">
                          <a16:colId xmlns:a16="http://schemas.microsoft.com/office/drawing/2014/main" val="3480939275"/>
                        </a:ext>
                      </a:extLst>
                    </a:gridCol>
                    <a:gridCol w="2284355">
                      <a:extLst>
                        <a:ext uri="{9D8B030D-6E8A-4147-A177-3AD203B41FA5}">
                          <a16:colId xmlns:a16="http://schemas.microsoft.com/office/drawing/2014/main" val="2786568204"/>
                        </a:ext>
                      </a:extLst>
                    </a:gridCol>
                  </a:tblGrid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r="-25134" b="-46810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(5.7)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95394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190164" r="-25134" b="-7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4378191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290164" r="-25134" b="-690164"/>
                          </a:stretch>
                        </a:blipFill>
                      </a:tcPr>
                    </a:tc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(5.8)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86667027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390164" r="-25134" b="-59016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9049972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90164" r="-25134" b="-4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573427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90164" r="-25134" b="-3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8653036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90164" r="-25134" b="-2901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771472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285750" marR="0" lvl="0" indent="-28575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 typeface="Wingdings" panose="05000000000000000000" pitchFamily="2" charset="2"/>
                            <a:buChar char="à"/>
                            <a:tabLst/>
                            <a:defRPr/>
                          </a:pPr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Matrix </a:t>
                          </a:r>
                          <a:r>
                            <a:rPr lang="de-DE" sz="1800" b="1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M </a:t>
                          </a:r>
                          <a:r>
                            <a:rPr lang="de-DE" sz="1800" b="0" kern="1200" dirty="0">
                              <a:solidFill>
                                <a:schemeClr val="tx1"/>
                              </a:solidFill>
                              <a:effectLst/>
                              <a:sym typeface="Wingdings" panose="05000000000000000000" pitchFamily="2" charset="2"/>
                            </a:rPr>
                            <a:t>ist nicht singulär und somit invertierbar!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de-DE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50341717"/>
                      </a:ext>
                    </a:extLst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468103" r="-2513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dirty="0"/>
                            <a:t>(5.9)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653051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207546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Architektur des Simulink-modells</a:t>
            </a:r>
            <a:br>
              <a:rPr lang="de-DE" dirty="0"/>
            </a:br>
            <a:r>
              <a:rPr lang="de-DE" b="0" dirty="0"/>
              <a:t>6.1 Oberste Ebene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Eingangssignale </a:t>
                </a:r>
                <a:r>
                  <a:rPr lang="de-DE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Drehmomente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800" b="0" dirty="0"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Wechsel zwischen berechneten stationären Werten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 </m:t>
                    </m:r>
                    <m:sSub>
                      <m:sSub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u</m:t>
                    </m:r>
                    <m: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m:rPr>
                        <m:sty m:val="p"/>
                      </m:rPr>
                      <a:rPr lang="de-DE" sz="1800" b="0" i="0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s</m:t>
                    </m:r>
                  </m:oMath>
                </a14:m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frei einstellbarem Drehmoment im unteren Eingang (</a:t>
                </a:r>
                <a14:m>
                  <m:oMath xmlns:m="http://schemas.openxmlformats.org/officeDocument/2006/math"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0 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sind voreingestellt)</a:t>
                </a:r>
              </a:p>
              <a:p>
                <a:pPr marL="287655" lvl="1" indent="-287655"/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Ausgangssignale </a:t>
                </a:r>
                <a:r>
                  <a:rPr lang="de-DE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</a:t>
                </a:r>
                <a:r>
                  <a:rPr lang="de-DE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: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  <m:r>
                      <a:rPr lang="de-DE" sz="1800" b="0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de-DE" sz="1800" b="0" i="1" smtClean="0">
                                <a:uFill>
                                  <a:solidFill>
                                    <a:srgbClr val="000000"/>
                                  </a:solidFill>
                                </a:uFill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de-DE" sz="1800" b="0" i="1" smtClean="0">
                                    <a:uFill>
                                      <a:solidFill>
                                        <a:srgbClr val="000000"/>
                                      </a:solidFill>
                                    </a:uFill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 i="1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de-DE" sz="1800" b="0" i="1" smtClean="0">
                                          <a:uFill>
                                            <a:solidFill>
                                              <a:srgbClr val="000000"/>
                                            </a:solidFill>
                                          </a:u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𝜑</m:t>
                                            </m:r>
                                          </m:e>
                                          <m:sub>
                                            <m:r>
                                              <a:rPr lang="de-DE" sz="1800" i="1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de-DE" sz="1800" b="0" i="1" smtClean="0">
                                                <a:uFill>
                                                  <a:solidFill>
                                                    <a:srgbClr val="000000"/>
                                                  </a:solidFill>
                                                </a:uFill>
                                                <a:latin typeface="Cambria Math" panose="02040503050406030204" pitchFamily="18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̇"/>
                                                      <m:ctrlP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de-DE" sz="1800" i="1">
                                                          <a:uFill>
                                                            <a:solidFill>
                                                              <a:srgbClr val="000000"/>
                                                            </a:solidFill>
                                                          </a:uFill>
                                                          <a:latin typeface="Cambria Math" panose="02040503050406030204" pitchFamily="18" charset="0"/>
                                                          <a:cs typeface="Arial" panose="020B0604020202020204" pitchFamily="34" charset="0"/>
                                                        </a:rPr>
                                                        <m:t>𝜑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de-DE" sz="1800" i="1">
                                                      <a:uFill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</a:uFill>
                                                      <a:latin typeface="Cambria Math" panose="02040503050406030204" pitchFamily="18" charset="0"/>
                                                      <a:cs typeface="Arial" panose="020B0604020202020204" pitchFamily="34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de-DE" sz="1800" b="0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287655" lvl="1" indent="-287655"/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Anzeige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von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𝒚</m:t>
                    </m:r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im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Scope</a:t>
                </a: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Animation der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durch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Funktion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“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robot_display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</a:t>
                </a:r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1" y="2160588"/>
                <a:ext cx="5456518" cy="4083050"/>
              </a:xfrm>
              <a:blipFill>
                <a:blip r:embed="rId2"/>
                <a:stretch>
                  <a:fillRect l="-2458" t="-194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FA9EA8D0-A76C-917B-014C-8E4D57E3EF8C}"/>
              </a:ext>
            </a:extLst>
          </p:cNvPr>
          <p:cNvSpPr txBox="1"/>
          <p:nvPr/>
        </p:nvSpPr>
        <p:spPr>
          <a:xfrm>
            <a:off x="6153654" y="5564514"/>
            <a:ext cx="33861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3: Oberste Ebene des Simulink-Modells</a:t>
            </a:r>
          </a:p>
          <a:p>
            <a:endParaRPr lang="en-US" sz="1400" dirty="0"/>
          </a:p>
        </p:txBody>
      </p:sp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DBD52B5C-2203-5B80-1756-81BA87EFE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2919" y="2926928"/>
            <a:ext cx="5968837" cy="249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05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50A43-8E1A-0FDC-786A-C997F67A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E1FA9B-7F1E-2EC3-0F6E-13CA3B51D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CC4B93-D44C-0487-F41F-2C4A21A7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0256F6F-5753-3F62-66C8-1510FF3F3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6. Architektur des Simulink-modells</a:t>
            </a:r>
            <a:br>
              <a:rPr lang="de-DE" dirty="0"/>
            </a:br>
            <a:r>
              <a:rPr lang="de-DE" b="0" dirty="0"/>
              <a:t>6.2 Subsystem Robot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</p:spPr>
            <p:txBody>
              <a:bodyPr/>
              <a:lstStyle/>
              <a:p>
                <a:pPr marL="287655" lvl="1" indent="-287655"/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Bündelung der Eingangssignale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18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𝑢</m:t>
                        </m:r>
                      </m:e>
                      <m:sub>
                        <m:r>
                          <a:rPr lang="de-DE" sz="18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de-DE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Eingangsvektor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b="1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endParaRPr lang="en-US" sz="1800" b="1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MATLAB function “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rhs_robot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”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berechnet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  <m:r>
                      <a:rPr lang="de-DE" sz="1800" b="1" i="1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m:rPr>
                        <m:sty m:val="p"/>
                      </m:rPr>
                      <a:rPr lang="de-DE" sz="1800" b="0" i="0" u="none" strike="noStrike" dirty="0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xd</m:t>
                    </m:r>
                  </m:oMath>
                </a14:m>
                <a:r>
                  <a:rPr lang="en-US" sz="18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aus</a:t>
                </a:r>
                <a:r>
                  <a:rPr lang="en-US" sz="1800" b="1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𝒖</m:t>
                    </m:r>
                  </m:oMath>
                </a14:m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nach</a:t>
                </a:r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Formel </a:t>
                </a:r>
                <a:r>
                  <a:rPr lang="de-DE" sz="1800" dirty="0">
                    <a:solidFill>
                      <a:schemeClr val="dk1"/>
                    </a:solidFill>
                  </a:rPr>
                  <a:t>4.10.1</a:t>
                </a:r>
              </a:p>
              <a:p>
                <a:pPr marL="287655" lvl="1" indent="-287655"/>
                <a:r>
                  <a:rPr lang="en-US" sz="18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Integration von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accPr>
                      <m:e>
                        <m:r>
                          <a:rPr lang="de-DE" sz="1800" b="1" i="1" smtClean="0"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sz="18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mit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800" u="none" strike="noStrike" dirty="0" err="1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Anfangsbedingungen</a:t>
                </a:r>
                <a:r>
                  <a:rPr lang="en-US" sz="18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𝒙</m:t>
                        </m:r>
                      </m:e>
                      <m:sub>
                        <m:r>
                          <a:rPr lang="de-DE" sz="1800" b="1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sz="1800" b="1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de-DE" sz="1800" dirty="0"/>
                  <a:t>(siehe 4.10.3) führt zum </a:t>
                </a:r>
                <a:r>
                  <a:rPr lang="de-DE" sz="1800" dirty="0" err="1"/>
                  <a:t>Zustandvektor</a:t>
                </a:r>
                <a:r>
                  <a:rPr lang="de-DE" sz="1800" dirty="0"/>
                  <a:t>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1800" b="1" dirty="0"/>
              </a:p>
              <a:p>
                <a:pPr marL="287655" lvl="1" indent="-287655"/>
                <a:r>
                  <a:rPr lang="de-DE" sz="1800" dirty="0"/>
                  <a:t>Ausgangsvektor </a:t>
                </a:r>
                <a14:m>
                  <m:oMath xmlns:m="http://schemas.openxmlformats.org/officeDocument/2006/math"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de-DE" sz="1800" b="1" dirty="0"/>
              </a:p>
              <a:p>
                <a:pPr marL="287655" lvl="1" indent="-287655"/>
                <a:endParaRPr lang="en-US" sz="18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Vertical Text Placeholder 5">
                <a:extLst>
                  <a:ext uri="{FF2B5EF4-FFF2-40B4-BE49-F238E27FC236}">
                    <a16:creationId xmlns:a16="http://schemas.microsoft.com/office/drawing/2014/main" id="{B8EB274B-9027-F4DB-F9D6-EBB06225073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orient="vert" idx="13"/>
              </p:nvPr>
            </p:nvSpPr>
            <p:spPr>
              <a:xfrm>
                <a:off x="406402" y="2160588"/>
                <a:ext cx="4854088" cy="4083050"/>
              </a:xfrm>
              <a:blipFill>
                <a:blip r:embed="rId2"/>
                <a:stretch>
                  <a:fillRect l="-2764" t="-1940" r="-37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BA8A8C8D-B466-AF4A-9F92-0E6FE118C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5642" y="2711144"/>
            <a:ext cx="6307847" cy="23989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8656F1-C1B1-1EFD-A44F-C673A89F19E2}"/>
              </a:ext>
            </a:extLst>
          </p:cNvPr>
          <p:cNvSpPr txBox="1"/>
          <p:nvPr/>
        </p:nvSpPr>
        <p:spPr>
          <a:xfrm>
            <a:off x="5475642" y="5381677"/>
            <a:ext cx="21528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4: Subsystem „</a:t>
            </a:r>
            <a:r>
              <a:rPr lang="de-DE" sz="1400" dirty="0" err="1">
                <a:solidFill>
                  <a:schemeClr val="accent1"/>
                </a:solidFill>
              </a:rPr>
              <a:t>robot</a:t>
            </a:r>
            <a:r>
              <a:rPr lang="de-DE" sz="1400" dirty="0">
                <a:solidFill>
                  <a:schemeClr val="accent1"/>
                </a:solidFill>
              </a:rPr>
              <a:t>“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06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Darstellung und Interpretation der Simulationsergebnisse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konstanten Drehmomenten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de-DE" sz="24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de-DE" sz="2400" b="0" i="1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de-DE" sz="2400" b="0" i="0" u="none" strike="noStrike" smtClean="0">
                            <a:effectLst/>
                            <a:uFill>
                              <a:solidFill>
                                <a:srgbClr val="000000"/>
                              </a:solidFill>
                            </a:uFill>
                            <a:latin typeface="Cambria Math" panose="02040503050406030204" pitchFamily="18" charset="0"/>
                            <a:ea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  <m:r>
                      <a:rPr lang="de-DE" sz="2400" b="0" i="0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=</m:t>
                    </m:r>
                    <m:r>
                      <a:rPr lang="de-DE" sz="24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0</m:t>
                    </m:r>
                    <m:r>
                      <a:rPr lang="de-DE" sz="2400" b="0" i="1" u="none" strike="noStrike" smtClean="0">
                        <a:effectLst/>
                        <a:uFill>
                          <a:solidFill>
                            <a:srgbClr val="000000"/>
                          </a:solidFill>
                        </a:uFill>
                        <a:latin typeface="Cambria Math" panose="02040503050406030204" pitchFamily="18" charset="0"/>
                        <a:ea typeface="Arial" panose="020B0604020202020204" pitchFamily="34" charset="0"/>
                        <a:cs typeface="Arial" panose="020B0604020202020204" pitchFamily="34" charset="0"/>
                      </a:rPr>
                      <m:t>𝑁𝑚</m:t>
                    </m:r>
                  </m:oMath>
                </a14:m>
                <a:endParaRPr lang="de-DE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Chaotisches Verhalten, Aufschwingen etc.</a:t>
                </a:r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3108" t="-2239" r="-235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5C4B49AE-8827-5FB4-9A1D-34AFD36B5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513" y="1997119"/>
            <a:ext cx="5593976" cy="42465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5: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𝑁𝑚</m:t>
                    </m:r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AC3A28-B54D-7BF7-F06F-56A2C9EA8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23220"/>
              </a:xfrm>
              <a:prstGeom prst="rect">
                <a:avLst/>
              </a:prstGeom>
              <a:blipFill>
                <a:blip r:embed="rId4"/>
                <a:stretch>
                  <a:fillRect l="-540" t="-23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285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3BAB28-9299-A5B3-6AA3-7EC0902CC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C6B1F-A6E6-1B6E-D89A-4C697B236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FF1D93-7AA6-2E04-3D65-F58B68445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D9E8E52-2F53-914F-675D-C5B23907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9E695A-3CAF-80E1-0CBA-23C2B044CDC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06397" y="2028032"/>
            <a:ext cx="11377084" cy="4354624"/>
          </a:xfrm>
        </p:spPr>
        <p:txBody>
          <a:bodyPr/>
          <a:lstStyle/>
          <a:p>
            <a:pPr marL="745203" lvl="1" indent="-457200">
              <a:buFont typeface="+mj-lt"/>
              <a:buAutoNum type="arabicPeriod"/>
            </a:pPr>
            <a:r>
              <a:rPr lang="de-DE" dirty="0"/>
              <a:t>Aufgabenstellung </a:t>
            </a:r>
          </a:p>
          <a:p>
            <a:pPr marL="745203" lvl="1" indent="-457200">
              <a:buFont typeface="+mj-lt"/>
              <a:buAutoNum type="arabicPeriod"/>
            </a:pPr>
            <a:r>
              <a:rPr lang="de-DE" dirty="0"/>
              <a:t>Modellannahmen</a:t>
            </a:r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Eingangs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endParaRPr lang="en-US" dirty="0"/>
          </a:p>
          <a:p>
            <a:pPr marL="745203" lvl="1" indent="-457200">
              <a:buFont typeface="+mj-lt"/>
              <a:buAutoNum type="arabicPeriod"/>
            </a:pPr>
            <a:r>
              <a:rPr lang="en-US" dirty="0" err="1"/>
              <a:t>Modellbildung</a:t>
            </a:r>
            <a:endParaRPr lang="en-US" dirty="0"/>
          </a:p>
          <a:p>
            <a:pPr marL="745203" lvl="1" indent="-457200">
              <a:buAutoNum type="arabicPeriod"/>
            </a:pPr>
            <a:r>
              <a:rPr lang="de-DE" dirty="0"/>
              <a:t>Aufgabe zur Vorabgabe</a:t>
            </a:r>
          </a:p>
          <a:p>
            <a:pPr marL="745203" lvl="1" indent="-457200">
              <a:buAutoNum type="arabicPeriod"/>
            </a:pPr>
            <a:r>
              <a:rPr lang="de-DE" dirty="0"/>
              <a:t>Architektur des Simulink-Modells</a:t>
            </a:r>
          </a:p>
          <a:p>
            <a:pPr marL="745203" lvl="1" indent="-457200">
              <a:buAutoNum type="arabicPeriod"/>
            </a:pPr>
            <a:r>
              <a:rPr lang="de-DE" dirty="0"/>
              <a:t>Darstellung und Interpretation der Simulationsergebnisse</a:t>
            </a:r>
          </a:p>
          <a:p>
            <a:pPr marL="745203" lvl="1" indent="-457200">
              <a:buAutoNum type="arabicPeriod"/>
            </a:pPr>
            <a:r>
              <a:rPr lang="de-DE" dirty="0"/>
              <a:t>Bewertung, Zusammenfassung und Ausblick</a:t>
            </a:r>
          </a:p>
          <a:p>
            <a:pPr marL="745203" lvl="1" indent="-457200">
              <a:buAutoNum type="arabicPeriod"/>
            </a:pPr>
            <a:endParaRPr lang="de-DE" dirty="0"/>
          </a:p>
          <a:p>
            <a:pPr marL="457200" indent="-4572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885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18371A-EE45-8F18-FC9D-590857584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AF074E-3B6A-E9D1-7368-76DFF0F95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12BCE1-5883-7DB8-686C-89343F25D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B21D96-45C1-C6F7-5C0E-3C6E0DE08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7. </a:t>
            </a:r>
            <a:r>
              <a:rPr lang="de-DE" dirty="0" err="1"/>
              <a:t>Darsteullung</a:t>
            </a:r>
            <a:r>
              <a:rPr lang="de-DE" dirty="0"/>
              <a:t> und Interpretation der Simulationsergebnisse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</p:spPr>
            <p:txBody>
              <a:bodyPr/>
              <a:lstStyle/>
              <a:p>
                <a:pPr marL="287655" lvl="1" indent="-287655"/>
                <a:r>
                  <a:rPr lang="de-DE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Simulation mit den stationären Drehmomenten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u="none" strike="noStrike" dirty="0">
                    <a:effectLst/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7655" lvl="1" indent="-287655"/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Roboterarme</a:t>
                </a:r>
                <a:r>
                  <a:rPr lang="en-US" sz="24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bleiben</a:t>
                </a:r>
                <a:r>
                  <a:rPr lang="en-US" sz="2400" dirty="0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 in </a:t>
                </a:r>
                <a:r>
                  <a:rPr lang="en-US" sz="2400" dirty="0" err="1">
                    <a:uFill>
                      <a:solidFill>
                        <a:srgbClr val="000000"/>
                      </a:solidFill>
                    </a:uFill>
                    <a:ea typeface="Arial" panose="020B0604020202020204" pitchFamily="34" charset="0"/>
                    <a:cs typeface="Arial" panose="020B0604020202020204" pitchFamily="34" charset="0"/>
                  </a:rPr>
                  <a:t>Ruhe</a:t>
                </a:r>
                <a:endParaRPr lang="en-US" sz="2400" u="none" strike="noStrike" dirty="0">
                  <a:effectLst/>
                  <a:uFill>
                    <a:solidFill>
                      <a:srgbClr val="000000"/>
                    </a:solidFill>
                  </a:uFill>
                  <a:ea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67DA7B3-1166-ABD8-0FED-9E7957A6E57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3"/>
              </p:nvPr>
            </p:nvSpPr>
            <p:spPr>
              <a:xfrm>
                <a:off x="406405" y="2160589"/>
                <a:ext cx="5689595" cy="4083052"/>
              </a:xfrm>
              <a:blipFill>
                <a:blip r:embed="rId2"/>
                <a:stretch>
                  <a:fillRect l="-3108" t="-22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 descr="Graphical user interface, application, Excel&#10;&#10;Description automatically generated">
            <a:extLst>
              <a:ext uri="{FF2B5EF4-FFF2-40B4-BE49-F238E27FC236}">
                <a16:creationId xmlns:a16="http://schemas.microsoft.com/office/drawing/2014/main" id="{0BB6BF1C-CBE8-6C94-6F29-5943863CC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936" y="2059391"/>
            <a:ext cx="5701553" cy="41842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/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solidFill>
                      <a:schemeClr val="accent1"/>
                    </a:solidFill>
                  </a:rPr>
                  <a:t>Abb. 6: Simulation mit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de-DE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sz="1400" i="1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de-DE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1400" dirty="0">
                  <a:solidFill>
                    <a:schemeClr val="accent1"/>
                  </a:solidFill>
                </a:endParaRPr>
              </a:p>
              <a:p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B704512-F6AE-6813-2425-CA9C6EAF5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9781" y="6172436"/>
                <a:ext cx="3386155" cy="542264"/>
              </a:xfrm>
              <a:prstGeom prst="rect">
                <a:avLst/>
              </a:prstGeom>
              <a:blipFill>
                <a:blip r:embed="rId4"/>
                <a:stretch>
                  <a:fillRect l="-540" t="-227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1209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9CA53F-236B-180D-39A0-8E857303E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BDD2D2-B1CF-F492-7DC3-F678E45E7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D812E9-9E25-6574-62CA-C2AAEF161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16F5103-2F7D-9A6D-9546-3991A803A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8. Bewertung, Zusammenfassung und Ausblick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7717ED-83C3-F55D-BF3A-32BD57B9FBC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lvl="1" indent="0">
              <a:buNone/>
            </a:pP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Bewertung:</a:t>
            </a: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Alle Ziele der Aufgabenstellungen wurden erreicht</a:t>
            </a:r>
            <a:endParaRPr lang="de-DE" sz="2400" dirty="0"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lvl="1" indent="0">
              <a:buNone/>
            </a:pP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Zusammenfassung:</a:t>
            </a:r>
            <a:endParaRPr lang="de-DE" sz="18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Roboterarm weißt ein chaotisches Verhalten auf</a:t>
            </a:r>
          </a:p>
          <a:p>
            <a:pPr marL="287655" lvl="1" indent="-287655"/>
            <a:r>
              <a:rPr lang="de-DE" sz="24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Durch Ermittlung des stationären Drehmoments kann eine Position gehalten werden</a:t>
            </a:r>
          </a:p>
          <a:p>
            <a:pPr marL="0" lvl="1" indent="0">
              <a:buNone/>
            </a:pP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Ausblick:</a:t>
            </a:r>
          </a:p>
          <a:p>
            <a:pPr marL="287655" lvl="1" indent="-287655"/>
            <a:r>
              <a:rPr lang="de-DE" sz="24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Positionsregelung der Roboterarme zu implementieren</a:t>
            </a: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Erweiterung auf </a:t>
            </a:r>
            <a:r>
              <a:rPr lang="de-DE" sz="2400" dirty="0"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Drei-Dimensionalen Raum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9415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D48913-C147-00AB-29A4-D037AF5B3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AE2A05-489C-4BC0-DDB4-F9964EE50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354B8-D8E0-7D31-81A3-92880A0CF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1C49EA4-6C24-CEB6-BDEA-191EC819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Literatur- und Abbildungsverzeichnis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977753452"/>
                  </p:ext>
                </p:extLst>
              </p:nvPr>
            </p:nvGraphicFramePr>
            <p:xfrm>
              <a:off x="406397" y="3429000"/>
              <a:ext cx="1137761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2: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5: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endParaRPr lang="de-DE" sz="18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Abb. 6: Simulation mit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 b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de-DE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de-DE" sz="18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 b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8">
                <a:extLst>
                  <a:ext uri="{FF2B5EF4-FFF2-40B4-BE49-F238E27FC236}">
                    <a16:creationId xmlns:a16="http://schemas.microsoft.com/office/drawing/2014/main" id="{F983061A-AF82-FC5C-2CD3-3C82EB7366AB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3977753452"/>
                  </p:ext>
                </p:extLst>
              </p:nvPr>
            </p:nvGraphicFramePr>
            <p:xfrm>
              <a:off x="406397" y="3429000"/>
              <a:ext cx="11377614" cy="2865120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4466814">
                      <a:extLst>
                        <a:ext uri="{9D8B030D-6E8A-4147-A177-3AD203B41FA5}">
                          <a16:colId xmlns:a16="http://schemas.microsoft.com/office/drawing/2014/main" val="486878493"/>
                        </a:ext>
                      </a:extLst>
                    </a:gridCol>
                    <a:gridCol w="6910800">
                      <a:extLst>
                        <a:ext uri="{9D8B030D-6E8A-4147-A177-3AD203B41FA5}">
                          <a16:colId xmlns:a16="http://schemas.microsoft.com/office/drawing/2014/main" val="37657484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Abbildungen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760160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r>
                            <a:rPr lang="de-DE" dirty="0">
                              <a:solidFill>
                                <a:schemeClr val="tx1"/>
                              </a:solidFill>
                            </a:rPr>
                            <a:t>Abb. 1: </a:t>
                          </a:r>
                          <a:r>
                            <a:rPr lang="de-DE" sz="1800" dirty="0">
                              <a:solidFill>
                                <a:schemeClr val="tx1"/>
                              </a:solidFill>
                            </a:rPr>
                            <a:t>Lageplan des Roboters</a:t>
                          </a:r>
                          <a:endParaRPr lang="de-D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Labor Modellbildung und Simulationstechnik: Laborprojekte Wintersemester 2022/23, Tränkle und </a:t>
                          </a:r>
                          <a:r>
                            <a:rPr lang="de-DE" dirty="0" err="1"/>
                            <a:t>Ingelfinger</a:t>
                          </a:r>
                          <a:r>
                            <a:rPr lang="de-DE" dirty="0"/>
                            <a:t>, 2022 (bearbeitet)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906038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2: Freischnitt des Roboters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75627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3: Oberste Ebene des Simulink Modells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7121252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Abb. 4: Subsystem „</a:t>
                          </a:r>
                          <a:r>
                            <a:rPr lang="de-DE" dirty="0" err="1"/>
                            <a:t>robot</a:t>
                          </a:r>
                          <a:r>
                            <a:rPr lang="de-DE" dirty="0"/>
                            <a:t>“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4428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580328" r="-154980" b="-1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35240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t="-680328" r="-154980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dirty="0"/>
                            <a:t>Eigene Abbildung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72849220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B7A8913E-EB81-DD1C-F2E1-E3D6A83D4C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536420"/>
              </p:ext>
            </p:extLst>
          </p:nvPr>
        </p:nvGraphicFramePr>
        <p:xfrm>
          <a:off x="406396" y="2116569"/>
          <a:ext cx="11377091" cy="741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377091">
                  <a:extLst>
                    <a:ext uri="{9D8B030D-6E8A-4147-A177-3AD203B41FA5}">
                      <a16:colId xmlns:a16="http://schemas.microsoft.com/office/drawing/2014/main" val="4893279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Literatur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411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Woernle</a:t>
                      </a:r>
                      <a:r>
                        <a:rPr lang="de-DE" dirty="0"/>
                        <a:t>, Christoph (2022): Mehrkörpersysteme, 3. Auflage, Rostock, Deutschland, Springer Vieweg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3027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3210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52AECA44-6693-4EB7-B2B5-6A2C586FE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dirty="0">
                <a:latin typeface="+mn-lt"/>
              </a:rPr>
              <a:t>Campus Sontheim</a:t>
            </a:r>
            <a:endParaRPr lang="en-US" dirty="0">
              <a:latin typeface="+mn-lt"/>
            </a:endParaRPr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90DBF1E-C4B8-4D3B-84CE-E6AD5C7EB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F034B9B7-B9EB-4395-8629-FCFEFC1BE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0" name="Vertikaler Textplatzhalter 29"/>
          <p:cNvSpPr>
            <a:spLocks noGrp="1"/>
          </p:cNvSpPr>
          <p:nvPr>
            <p:ph type="body" orient="vert" idx="13"/>
          </p:nvPr>
        </p:nvSpPr>
        <p:spPr>
          <a:xfrm>
            <a:off x="1998349" y="2963016"/>
            <a:ext cx="9695489" cy="1635823"/>
          </a:xfrm>
        </p:spPr>
        <p:txBody>
          <a:bodyPr/>
          <a:lstStyle/>
          <a:p>
            <a:r>
              <a:rPr lang="en-US" dirty="0" err="1"/>
              <a:t>Rückfragen</a:t>
            </a:r>
            <a:r>
              <a:rPr lang="en-US" dirty="0"/>
              <a:t> bitte an:</a:t>
            </a:r>
          </a:p>
          <a:p>
            <a:pPr lvl="1"/>
            <a:r>
              <a:rPr lang="en-US" dirty="0">
                <a:latin typeface="+mn-lt"/>
              </a:rPr>
              <a:t>Moritz </a:t>
            </a:r>
            <a:r>
              <a:rPr lang="en-US" dirty="0" err="1">
                <a:latin typeface="+mn-lt"/>
              </a:rPr>
              <a:t>Höhnel</a:t>
            </a:r>
            <a:r>
              <a:rPr lang="en-US" dirty="0">
                <a:latin typeface="+mn-lt"/>
              </a:rPr>
              <a:t>					Marc Grosse</a:t>
            </a:r>
          </a:p>
          <a:p>
            <a:r>
              <a:rPr lang="en-US" dirty="0" err="1"/>
              <a:t>Fakultät</a:t>
            </a:r>
            <a:r>
              <a:rPr lang="en-US" dirty="0"/>
              <a:t> T1 | ASE					</a:t>
            </a:r>
            <a:r>
              <a:rPr lang="en-US" dirty="0" err="1"/>
              <a:t>Fakultät</a:t>
            </a:r>
            <a:r>
              <a:rPr lang="en-US" dirty="0"/>
              <a:t> T1 | ASE</a:t>
            </a:r>
          </a:p>
          <a:p>
            <a:r>
              <a:rPr lang="en-US" dirty="0"/>
              <a:t>mhoehnel@stud.hs-heilbronn.de			mgrosse@stud.hs-heilbronn.de</a:t>
            </a:r>
          </a:p>
          <a:p>
            <a:endParaRPr lang="en-US" dirty="0"/>
          </a:p>
        </p:txBody>
      </p:sp>
      <p:sp>
        <p:nvSpPr>
          <p:cNvPr id="24" name="Vertikaler Textplatzhalter 23"/>
          <p:cNvSpPr>
            <a:spLocks noGrp="1"/>
          </p:cNvSpPr>
          <p:nvPr>
            <p:ph type="body" orient="vert" idx="14"/>
          </p:nvPr>
        </p:nvSpPr>
        <p:spPr>
          <a:xfrm>
            <a:off x="1998349" y="1146632"/>
            <a:ext cx="9695489" cy="1851841"/>
          </a:xfrm>
        </p:spPr>
        <p:txBody>
          <a:bodyPr/>
          <a:lstStyle/>
          <a:p>
            <a:r>
              <a:rPr lang="en-US" dirty="0">
                <a:latin typeface="+mn-lt"/>
              </a:rPr>
              <a:t>DANKE!</a:t>
            </a:r>
          </a:p>
        </p:txBody>
      </p:sp>
      <p:pic>
        <p:nvPicPr>
          <p:cNvPr id="8" name="Bildplatzhalter 11" descr="Ein Bild, das Person, Wand, Anzug, Mann enthält.&#10;&#10;Automatisch generierte Beschreibung">
            <a:extLst>
              <a:ext uri="{FF2B5EF4-FFF2-40B4-BE49-F238E27FC236}">
                <a16:creationId xmlns:a16="http://schemas.microsoft.com/office/drawing/2014/main" id="{75F5D36A-1F6A-410A-8CD2-7C67897058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03" t="16460" r="19671" b="26185"/>
          <a:stretch/>
        </p:blipFill>
        <p:spPr>
          <a:xfrm>
            <a:off x="692250" y="3424857"/>
            <a:ext cx="1080000" cy="1080000"/>
          </a:xfrm>
          <a:prstGeom prst="ellipse">
            <a:avLst/>
          </a:prstGeom>
        </p:spPr>
      </p:pic>
      <p:pic>
        <p:nvPicPr>
          <p:cNvPr id="11" name="Bildplatzhalter 10" descr="Ein Bild, das Person enthält.&#10;&#10;Automatisch generierte Beschreibung">
            <a:extLst>
              <a:ext uri="{FF2B5EF4-FFF2-40B4-BE49-F238E27FC236}">
                <a16:creationId xmlns:a16="http://schemas.microsoft.com/office/drawing/2014/main" id="{8F9750C5-69F3-4020-8A10-09070D5B089A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21642" t="16400" r="32109" b="13026"/>
          <a:stretch/>
        </p:blipFill>
        <p:spPr>
          <a:xfrm rot="16200000">
            <a:off x="684367" y="4807092"/>
            <a:ext cx="1079999" cy="1095767"/>
          </a:xfr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B0ABAA0-4556-4BEB-946E-B8E32890B8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500" b="12500"/>
          <a:stretch/>
        </p:blipFill>
        <p:spPr>
          <a:xfrm>
            <a:off x="6306093" y="3424857"/>
            <a:ext cx="1080000" cy="1080000"/>
          </a:xfrm>
          <a:prstGeom prst="ellipse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CD1BD50E-A8D7-4722-91EA-EB59A9C53500}"/>
              </a:ext>
            </a:extLst>
          </p:cNvPr>
          <p:cNvSpPr txBox="1"/>
          <p:nvPr/>
        </p:nvSpPr>
        <p:spPr>
          <a:xfrm>
            <a:off x="1998349" y="4806743"/>
            <a:ext cx="382969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Mattis Ritter</a:t>
            </a:r>
          </a:p>
          <a:p>
            <a:r>
              <a:rPr lang="de-DE" sz="2000" dirty="0">
                <a:solidFill>
                  <a:schemeClr val="bg1"/>
                </a:solidFill>
              </a:rPr>
              <a:t>Fakultät T1 | ASE</a:t>
            </a:r>
          </a:p>
          <a:p>
            <a:r>
              <a:rPr lang="de-DE" sz="2000" dirty="0" err="1">
                <a:solidFill>
                  <a:schemeClr val="bg1"/>
                </a:solidFill>
              </a:rPr>
              <a:t>mritter@stud.hs-heilbronn.de</a:t>
            </a:r>
            <a:endParaRPr lang="de-DE" sz="2000" dirty="0">
              <a:solidFill>
                <a:schemeClr val="bg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5564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1. </a:t>
            </a:r>
            <a:r>
              <a:rPr lang="en-US" dirty="0" err="1"/>
              <a:t>Aufgabenstellung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Projektziele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0589"/>
            <a:ext cx="11377092" cy="4083052"/>
          </a:xfrm>
        </p:spPr>
        <p:txBody>
          <a:bodyPr/>
          <a:lstStyle/>
          <a:p>
            <a:pPr marL="287655" lvl="1" indent="-287655"/>
            <a:r>
              <a:rPr lang="en-US" sz="2400" dirty="0" err="1"/>
              <a:t>Modellbildung</a:t>
            </a:r>
            <a:r>
              <a:rPr lang="en-US" sz="2400" dirty="0"/>
              <a:t>, </a:t>
            </a:r>
            <a:r>
              <a:rPr lang="de-DE" sz="2400" dirty="0"/>
              <a:t>Modellierung</a:t>
            </a:r>
            <a:r>
              <a:rPr lang="en-US" sz="2400" dirty="0"/>
              <a:t> und Simulation </a:t>
            </a:r>
            <a:r>
              <a:rPr lang="en-US" sz="2400" dirty="0" err="1"/>
              <a:t>eines</a:t>
            </a:r>
            <a:r>
              <a:rPr lang="en-US" sz="2400" dirty="0"/>
              <a:t> Zwei-</a:t>
            </a:r>
            <a:r>
              <a:rPr lang="en-US" sz="2400" dirty="0" err="1"/>
              <a:t>Gelenk</a:t>
            </a:r>
            <a:r>
              <a:rPr lang="en-US" sz="2400" dirty="0"/>
              <a:t>-</a:t>
            </a:r>
            <a:r>
              <a:rPr lang="en-US" sz="2400" dirty="0" err="1"/>
              <a:t>Roboters</a:t>
            </a:r>
            <a:r>
              <a:rPr lang="en-US" sz="2400" dirty="0"/>
              <a:t> </a:t>
            </a:r>
            <a:r>
              <a:rPr lang="en-US" sz="2400" dirty="0" err="1"/>
              <a:t>mit</a:t>
            </a:r>
            <a:r>
              <a:rPr lang="en-US" sz="2400" dirty="0"/>
              <a:t> Animation</a:t>
            </a:r>
          </a:p>
          <a:p>
            <a:pPr marL="287655" lvl="1" indent="-287655"/>
            <a:endParaRPr lang="en-US" dirty="0"/>
          </a:p>
          <a:p>
            <a:pPr marL="287655" lvl="1" indent="-287655"/>
            <a:endParaRPr lang="de-DE" dirty="0">
              <a:solidFill>
                <a:srgbClr val="DC376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2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2. </a:t>
            </a:r>
            <a:r>
              <a:rPr lang="en-US" dirty="0" err="1"/>
              <a:t>Modellannahmen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406397" y="2163818"/>
            <a:ext cx="11377092" cy="4083052"/>
          </a:xfrm>
        </p:spPr>
        <p:txBody>
          <a:bodyPr/>
          <a:lstStyle/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Roboterarme sind masselos.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Massen konzentrieren sich in den Antriebsmotoren und am Greifer.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Die Robotergelenke sind reibungslos.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Der Roboter wird angetrieben durch zwei Elektromotoren jeweils in der Schulter und im Ellenbogen, die die Drehmomente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1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und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𝑢</a:t>
            </a:r>
            <a:r>
              <a:rPr lang="de-DE" sz="2400" u="none" strike="noStrike" baseline="-25000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Cambria Math" panose="02040503050406030204" pitchFamily="18" charset="0"/>
              </a:rPr>
              <a:t>2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de-DE" sz="2400" u="none" strike="noStrike" dirty="0">
                <a:effectLst/>
                <a:uFill>
                  <a:solidFill>
                    <a:srgbClr val="000000"/>
                  </a:solidFill>
                </a:uFill>
                <a:ea typeface="Arial" panose="020B0604020202020204" pitchFamily="34" charset="0"/>
                <a:cs typeface="Arial" panose="020B0604020202020204" pitchFamily="34" charset="0"/>
              </a:rPr>
              <a:t>erzeugen. </a:t>
            </a:r>
            <a:endParaRPr lang="en-US" sz="2400" u="none" strike="noStrike" dirty="0">
              <a:effectLst/>
              <a:uFill>
                <a:solidFill>
                  <a:srgbClr val="000000"/>
                </a:solidFill>
              </a:uFill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287655" lvl="1" indent="-287655"/>
            <a:endParaRPr lang="en-US" dirty="0"/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42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</a:t>
            </a:r>
            <a:r>
              <a:rPr lang="en-US" b="0" dirty="0"/>
              <a:t> </a:t>
            </a:r>
            <a:r>
              <a:rPr lang="en-US" dirty="0" err="1"/>
              <a:t>Zustands</a:t>
            </a:r>
            <a:r>
              <a:rPr lang="en-US" dirty="0"/>
              <a:t>-,</a:t>
            </a:r>
            <a:r>
              <a:rPr lang="en-US" b="0" dirty="0"/>
              <a:t> </a:t>
            </a:r>
            <a:r>
              <a:rPr lang="en-US" dirty="0" err="1"/>
              <a:t>Ausgangssignale</a:t>
            </a:r>
            <a:r>
              <a:rPr lang="en-US" dirty="0"/>
              <a:t>,</a:t>
            </a:r>
            <a:r>
              <a:rPr lang="en-US" b="0" dirty="0"/>
              <a:t> </a:t>
            </a:r>
            <a:r>
              <a:rPr lang="en-US" dirty="0"/>
              <a:t>Parameter</a:t>
            </a:r>
            <a:r>
              <a:rPr lang="en-US" b="0" dirty="0"/>
              <a:t> </a:t>
            </a:r>
            <a:r>
              <a:rPr lang="en-US" dirty="0"/>
              <a:t>und</a:t>
            </a:r>
            <a:r>
              <a:rPr lang="en-US" b="0" dirty="0"/>
              <a:t>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|  </a:t>
            </a:r>
            <a:fld id="{E6B5151A-17C4-4431-8407-112C0160A8B6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367896"/>
                  </p:ext>
                </p:extLst>
              </p:nvPr>
            </p:nvGraphicFramePr>
            <p:xfrm>
              <a:off x="608238" y="2040823"/>
              <a:ext cx="7901062" cy="1660251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879222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405098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52370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64372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38061">
                    <a:tc>
                      <a:txBody>
                        <a:bodyPr/>
                        <a:lstStyle/>
                        <a:p>
                          <a:pPr marL="354965" algn="l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610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𝑁𝑚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610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28575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sz="1800" baseline="-250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pPr marL="31750" algn="ctr">
                            <a:lnSpc>
                              <a:spcPct val="107000"/>
                            </a:lnSpc>
                          </a:pPr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𝑁𝑚</m:t>
                              </m:r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>
                <a:extLst>
                  <a:ext uri="{FF2B5EF4-FFF2-40B4-BE49-F238E27FC236}">
                    <a16:creationId xmlns:a16="http://schemas.microsoft.com/office/drawing/2014/main" id="{E3DAD816-F401-5625-A6E8-677CD5E1AD5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8367896"/>
                  </p:ext>
                </p:extLst>
              </p:nvPr>
            </p:nvGraphicFramePr>
            <p:xfrm>
              <a:off x="608238" y="2040823"/>
              <a:ext cx="7901062" cy="1660251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879222">
                      <a:extLst>
                        <a:ext uri="{9D8B030D-6E8A-4147-A177-3AD203B41FA5}">
                          <a16:colId xmlns:a16="http://schemas.microsoft.com/office/drawing/2014/main" val="181049694"/>
                        </a:ext>
                      </a:extLst>
                    </a:gridCol>
                    <a:gridCol w="1405098">
                      <a:extLst>
                        <a:ext uri="{9D8B030D-6E8A-4147-A177-3AD203B41FA5}">
                          <a16:colId xmlns:a16="http://schemas.microsoft.com/office/drawing/2014/main" val="2034299179"/>
                        </a:ext>
                      </a:extLst>
                    </a:gridCol>
                    <a:gridCol w="1252370">
                      <a:extLst>
                        <a:ext uri="{9D8B030D-6E8A-4147-A177-3AD203B41FA5}">
                          <a16:colId xmlns:a16="http://schemas.microsoft.com/office/drawing/2014/main" val="1225719164"/>
                        </a:ext>
                      </a:extLst>
                    </a:gridCol>
                    <a:gridCol w="1364372">
                      <a:extLst>
                        <a:ext uri="{9D8B030D-6E8A-4147-A177-3AD203B41FA5}">
                          <a16:colId xmlns:a16="http://schemas.microsoft.com/office/drawing/2014/main" val="2773996695"/>
                        </a:ext>
                      </a:extLst>
                    </a:gridCol>
                  </a:tblGrid>
                  <a:tr h="338061">
                    <a:tc>
                      <a:txBody>
                        <a:bodyPr/>
                        <a:lstStyle/>
                        <a:p>
                          <a:pPr marL="354965" algn="l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Eingangssignal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3556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R="7429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pPr marL="16129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extLst>
                      <a:ext uri="{0D108BD9-81ED-4DB2-BD59-A6C34878D82A}">
                        <a16:rowId xmlns:a16="http://schemas.microsoft.com/office/drawing/2014/main" val="4104427763"/>
                      </a:ext>
                    </a:extLst>
                  </a:tr>
                  <a:tr h="6610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Schulter-Antrieb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276957" t="-57798" r="-187391" b="-100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u1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479018" t="-57798" r="-446" b="-100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29110628"/>
                      </a:ext>
                    </a:extLst>
                  </a:tr>
                  <a:tr h="6610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Drehmoment durch Ellbogen-Antrieb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149860" marR="73025" marT="2667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276957" t="-157798" r="-187391" b="-9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7747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u2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149860" marR="73025" marT="2667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49860" marR="73025" marT="26670" marB="0" anchor="ctr">
                        <a:blipFill>
                          <a:blip r:embed="rId2"/>
                          <a:stretch>
                            <a:fillRect l="-479018" t="-157798" r="-446" b="-9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77241847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546903"/>
                  </p:ext>
                </p:extLst>
              </p:nvPr>
            </p:nvGraphicFramePr>
            <p:xfrm>
              <a:off x="608238" y="3820841"/>
              <a:ext cx="9285271" cy="2542566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940238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301386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6400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39496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𝜑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𝑟𝑎𝑑</m:t>
                                </m:r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74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𝜋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618840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618840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432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de-DE" sz="1800" baseline="-25000">
                                    <a:effectLst/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̇"/>
                                        <m:ctrlPr>
                                          <a:rPr lang="en-US" sz="1800" i="1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de-DE" sz="180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𝜑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de-DE" sz="1800" baseline="-250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f>
                                  <m:fPr>
                                    <m:ctrlPr>
                                      <a:rPr lang="en-US" sz="18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𝑟𝑎𝑑</m:t>
                                    </m:r>
                                  </m:num>
                                  <m:den>
                                    <m:r>
                                      <a:rPr lang="de-DE" sz="18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8546903"/>
                  </p:ext>
                </p:extLst>
              </p:nvPr>
            </p:nvGraphicFramePr>
            <p:xfrm>
              <a:off x="608238" y="3820841"/>
              <a:ext cx="9285271" cy="2542566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940238">
                      <a:extLst>
                        <a:ext uri="{9D8B030D-6E8A-4147-A177-3AD203B41FA5}">
                          <a16:colId xmlns:a16="http://schemas.microsoft.com/office/drawing/2014/main" val="2711541917"/>
                        </a:ext>
                      </a:extLst>
                    </a:gridCol>
                    <a:gridCol w="140122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225406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359201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301386">
                    <a:tc>
                      <a:txBody>
                        <a:bodyPr/>
                        <a:lstStyle/>
                        <a:p>
                          <a:pPr marL="34734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Zustandsvariable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>
                            <a:lnSpc>
                              <a:spcPct val="107000"/>
                            </a:lnSpc>
                          </a:pPr>
                          <a:r>
                            <a:rPr lang="de-DE" sz="1800">
                              <a:effectLst/>
                            </a:rPr>
                            <a:t>Einheit </a:t>
                          </a:r>
                          <a:endParaRPr lang="en-US" sz="180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464004">
                    <a:tc>
                      <a:txBody>
                        <a:bodyPr/>
                        <a:lstStyle/>
                        <a:p>
                          <a:pPr marL="262255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Oberarms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281304" t="-78947" r="-281739" b="-38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83408" t="-78947" r="-100448" b="-3855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583408" t="-78947" r="-448" b="-38552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39496">
                    <a:tc>
                      <a:txBody>
                        <a:bodyPr/>
                        <a:lstStyle/>
                        <a:p>
                          <a:pPr marL="237490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281304" t="-152809" r="-281739" b="-22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83408" t="-152809" r="-100448" b="-2292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583408" t="-152809" r="-448" b="-2292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618840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Oberarms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281304" t="-222772" r="-281739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83408" t="-222772" r="-100448" b="-101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583408" t="-222772" r="-448" b="-101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618840">
                    <a:tc>
                      <a:txBody>
                        <a:bodyPr/>
                        <a:lstStyle/>
                        <a:p>
                          <a:pPr marL="10223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Winkelgeschwindigkeit des Unterarms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281304" t="-319608" r="-281739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x(4)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483408" t="-319608" r="-100448" b="-98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3"/>
                          <a:stretch>
                            <a:fillRect l="-583408" t="-319608" r="-448" b="-98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14978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3. EINGANGS-, </a:t>
            </a:r>
            <a:r>
              <a:rPr lang="en-US" dirty="0" err="1"/>
              <a:t>Zustands</a:t>
            </a:r>
            <a:r>
              <a:rPr lang="en-US" dirty="0"/>
              <a:t>-, </a:t>
            </a:r>
            <a:r>
              <a:rPr lang="en-US" dirty="0" err="1"/>
              <a:t>Ausgangssignale</a:t>
            </a:r>
            <a:r>
              <a:rPr lang="en-US" dirty="0"/>
              <a:t>, Parameter und </a:t>
            </a:r>
            <a:r>
              <a:rPr lang="en-US" dirty="0" err="1"/>
              <a:t>Anfangsbedingungen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844149"/>
                  </p:ext>
                </p:extLst>
              </p:nvPr>
            </p:nvGraphicFramePr>
            <p:xfrm>
              <a:off x="589277" y="2143835"/>
              <a:ext cx="9003362" cy="2924144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249422">
                      <a:extLst>
                        <a:ext uri="{9D8B030D-6E8A-4147-A177-3AD203B41FA5}">
                          <a16:colId xmlns:a16="http://schemas.microsoft.com/office/drawing/2014/main" val="3117804527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351939">
                    <a:tc>
                      <a:txBody>
                        <a:bodyPr/>
                        <a:lstStyle/>
                        <a:p>
                          <a:pPr marL="7937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     Parameter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749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Masse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Ellenbogengelenks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749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Masse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74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29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𝑘𝑔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810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Länge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0,8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Länge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</m:t>
                                    </m:r>
                                  </m:e>
                                  <m:sub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0,7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i="0" dirty="0" err="1">
                              <a:effectLst/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Schwerkraft</a:t>
                          </a:r>
                          <a:endParaRPr lang="en-US" sz="1800" i="0" dirty="0">
                            <a:effectLst/>
                            <a:latin typeface="+mn-lt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7559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oMath>
                            </m:oMathPara>
                          </a14:m>
                          <a:endParaRPr lang="en-US" sz="180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4930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de-DE" sz="1800" b="0" i="1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800" b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de-DE" sz="1800" b="0" i="1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𝑠</m:t>
                                        </m:r>
                                      </m:e>
                                      <m:sup>
                                        <m:r>
                                          <a:rPr lang="de-DE" sz="1800" b="0" smtClean="0">
                                            <a:effectLst/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178435" algn="ctr">
                            <a:lnSpc>
                              <a:spcPct val="107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800" b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9,81</m:t>
                                </m:r>
                              </m:oMath>
                            </m:oMathPara>
                          </a14:m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BE7E62D0-D8FB-CAC4-567C-E4F094F13F8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0844149"/>
                  </p:ext>
                </p:extLst>
              </p:nvPr>
            </p:nvGraphicFramePr>
            <p:xfrm>
              <a:off x="589277" y="2143835"/>
              <a:ext cx="9003362" cy="2924144"/>
            </p:xfrm>
            <a:graphic>
              <a:graphicData uri="http://schemas.openxmlformats.org/drawingml/2006/table">
                <a:tbl>
                  <a:tblPr firstRow="1" firstCol="1" bandRow="1">
                    <a:tableStyleId>{69012ECD-51FC-41F1-AA8D-1B2483CD663E}</a:tableStyleId>
                  </a:tblPr>
                  <a:tblGrid>
                    <a:gridCol w="3249422">
                      <a:extLst>
                        <a:ext uri="{9D8B030D-6E8A-4147-A177-3AD203B41FA5}">
                          <a16:colId xmlns:a16="http://schemas.microsoft.com/office/drawing/2014/main" val="3117804527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3198005469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2259462301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3579572261"/>
                        </a:ext>
                      </a:extLst>
                    </a:gridCol>
                    <a:gridCol w="1438485">
                      <a:extLst>
                        <a:ext uri="{9D8B030D-6E8A-4147-A177-3AD203B41FA5}">
                          <a16:colId xmlns:a16="http://schemas.microsoft.com/office/drawing/2014/main" val="150849855"/>
                        </a:ext>
                      </a:extLst>
                    </a:gridCol>
                  </a:tblGrid>
                  <a:tr h="351939">
                    <a:tc>
                      <a:txBody>
                        <a:bodyPr/>
                        <a:lstStyle/>
                        <a:p>
                          <a:pPr marL="7937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a:t>      Parameter</a:t>
                          </a: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7937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Symbol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R="298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Simulink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marL="233045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Einheit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Anfangswert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79375" marR="45085" marT="0" marB="0" anchor="ctr"/>
                    </a:tc>
                    <a:extLst>
                      <a:ext uri="{0D108BD9-81ED-4DB2-BD59-A6C34878D82A}">
                        <a16:rowId xmlns:a16="http://schemas.microsoft.com/office/drawing/2014/main" val="1416753681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749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Masse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Ellenbogengelenks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224895" t="-74118" r="-299156" b="-4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26271" t="-74118" r="-100424" b="-4023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526271" t="-74118" r="-424" b="-4023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2936719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7495" algn="l">
                            <a:lnSpc>
                              <a:spcPct val="107000"/>
                            </a:lnSpc>
                          </a:pP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Masse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Greifers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224895" t="-176190" r="-299156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P_m2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26271" t="-176190" r="-100424" b="-3071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526271" t="-176190" r="-424" b="-30714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7099087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Länge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Oberarms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224895" t="-272941" r="-299156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P_l1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26271" t="-272941" r="-100424" b="-20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526271" t="-272941" r="-424" b="-20352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89193625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Länge</a:t>
                          </a:r>
                          <a:r>
                            <a:rPr lang="en-US" sz="1800" dirty="0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 des </a:t>
                          </a:r>
                          <a:r>
                            <a:rPr lang="en-US" sz="1800" dirty="0" err="1">
                              <a:effectLst/>
                              <a:latin typeface="Calibri" panose="020F0502020204030204" pitchFamily="34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Unterarms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224895" t="-377381" r="-299156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>
                              <a:effectLst/>
                            </a:rPr>
                            <a:t>P_l2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26271" t="-377381" r="-100424" b="-1059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526271" t="-377381" r="-424" b="-1059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10768392"/>
                      </a:ext>
                    </a:extLst>
                  </a:tr>
                  <a:tr h="514441">
                    <a:tc>
                      <a:txBody>
                        <a:bodyPr/>
                        <a:lstStyle/>
                        <a:p>
                          <a:pPr marL="275590" algn="l">
                            <a:lnSpc>
                              <a:spcPct val="107000"/>
                            </a:lnSpc>
                          </a:pPr>
                          <a:r>
                            <a:rPr lang="en-US" sz="1800" i="0" dirty="0" err="1">
                              <a:effectLst/>
                              <a:latin typeface="+mn-lt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a:t>Schwerkraft</a:t>
                          </a:r>
                          <a:endParaRPr lang="en-US" sz="1800" i="0" dirty="0">
                            <a:effectLst/>
                            <a:latin typeface="+mn-lt"/>
                            <a:ea typeface="Cambria Math" panose="020405030504060302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224895" t="-471765" r="-299156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R="33020" algn="ctr">
                            <a:lnSpc>
                              <a:spcPct val="107000"/>
                            </a:lnSpc>
                          </a:pPr>
                          <a:r>
                            <a:rPr lang="de-DE" sz="1800" dirty="0" err="1">
                              <a:effectLst/>
                            </a:rPr>
                            <a:t>P_g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79375" marR="45085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426271" t="-471765" r="-100424" b="-47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79375" marR="45085" marT="0" marB="0" anchor="ctr">
                        <a:blipFill>
                          <a:blip r:embed="rId2"/>
                          <a:stretch>
                            <a:fillRect l="-526271" t="-471765" r="-424" b="-47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3612738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43251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4.1 </a:t>
            </a:r>
            <a:r>
              <a:rPr lang="en-US" b="0" dirty="0" err="1"/>
              <a:t>Physikalisches</a:t>
            </a:r>
            <a:r>
              <a:rPr lang="en-US" b="0" dirty="0"/>
              <a:t> </a:t>
            </a:r>
            <a:r>
              <a:rPr lang="en-US" b="0" dirty="0" err="1"/>
              <a:t>Ersatzschaltbild</a:t>
            </a:r>
            <a:br>
              <a:rPr lang="en-US" dirty="0"/>
            </a:b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idx="13"/>
          </p:nvPr>
        </p:nvSpPr>
        <p:spPr>
          <a:xfrm>
            <a:off x="114300" y="2160589"/>
            <a:ext cx="11887199" cy="4083052"/>
          </a:xfrm>
        </p:spPr>
        <p:txBody>
          <a:bodyPr/>
          <a:lstStyle/>
          <a:p>
            <a:r>
              <a:rPr lang="de-DE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de-DE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7655" lvl="1" indent="-287655"/>
            <a:endParaRPr lang="en-US" dirty="0">
              <a:solidFill>
                <a:srgbClr val="DC3769"/>
              </a:solidFill>
            </a:endParaRPr>
          </a:p>
        </p:txBody>
      </p:sp>
      <p:sp>
        <p:nvSpPr>
          <p:cNvPr id="12" name="Datumsplatzhalter 11">
            <a:extLst>
              <a:ext uri="{FF2B5EF4-FFF2-40B4-BE49-F238E27FC236}">
                <a16:creationId xmlns:a16="http://schemas.microsoft.com/office/drawing/2014/main" id="{80DD9277-7B03-46BA-A1AA-E0A86CA0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13" name="Fußzeilenplatzhalter 12">
            <a:extLst>
              <a:ext uri="{FF2B5EF4-FFF2-40B4-BE49-F238E27FC236}">
                <a16:creationId xmlns:a16="http://schemas.microsoft.com/office/drawing/2014/main" id="{D5DEE2ED-DBC3-4D9A-AFA9-3BDED557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Zwei-</a:t>
            </a:r>
            <a:r>
              <a:rPr lang="en-US" dirty="0" err="1"/>
              <a:t>Gelenk</a:t>
            </a:r>
            <a:r>
              <a:rPr lang="en-US" dirty="0"/>
              <a:t>-</a:t>
            </a:r>
            <a:r>
              <a:rPr lang="en-US" dirty="0" err="1"/>
              <a:t>Roboter</a:t>
            </a:r>
            <a:r>
              <a:rPr lang="en-US" dirty="0"/>
              <a:t> | Marc Grosse, Moritz </a:t>
            </a:r>
            <a:r>
              <a:rPr lang="en-US" dirty="0" err="1"/>
              <a:t>Höhnel</a:t>
            </a:r>
            <a:r>
              <a:rPr lang="en-US" dirty="0"/>
              <a:t> und Mattis Ritter / T1 / ASE | WS22/23</a:t>
            </a:r>
          </a:p>
          <a:p>
            <a:endParaRPr lang="en-US" dirty="0"/>
          </a:p>
        </p:txBody>
      </p:sp>
      <p:sp>
        <p:nvSpPr>
          <p:cNvPr id="14" name="Foliennummernplatzhalter 13">
            <a:extLst>
              <a:ext uri="{FF2B5EF4-FFF2-40B4-BE49-F238E27FC236}">
                <a16:creationId xmlns:a16="http://schemas.microsoft.com/office/drawing/2014/main" id="{48BBC2E6-60FE-4027-B3AE-1C7F349E9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Position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Geschwindigkeit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 b="0" i="1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: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424117"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acc>
                                <m:accPr>
                                  <m:chr m:val="̇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acc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func>
                                        <m:funcPr>
                                          <m:ctrlPr>
                                            <a:rPr lang="de-DE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de-DE" sz="1800" dirty="0">
                              <a:effectLst/>
                            </a:rPr>
                            <a:t> 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le 8">
                <a:extLst>
                  <a:ext uri="{FF2B5EF4-FFF2-40B4-BE49-F238E27FC236}">
                    <a16:creationId xmlns:a16="http://schemas.microsoft.com/office/drawing/2014/main" id="{287DBE95-6AD9-9D7E-1566-891C9884FED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63250869"/>
                  </p:ext>
                </p:extLst>
              </p:nvPr>
            </p:nvGraphicFramePr>
            <p:xfrm>
              <a:off x="406397" y="3629613"/>
              <a:ext cx="7812447" cy="2362393"/>
            </p:xfrm>
            <a:graphic>
              <a:graphicData uri="http://schemas.openxmlformats.org/drawingml/2006/table">
                <a:tbl>
                  <a:tblPr>
                    <a:tableStyleId>{2D5ABB26-0587-4C30-8999-92F81FD0307C}</a:tableStyleId>
                  </a:tblPr>
                  <a:tblGrid>
                    <a:gridCol w="2147785">
                      <a:extLst>
                        <a:ext uri="{9D8B030D-6E8A-4147-A177-3AD203B41FA5}">
                          <a16:colId xmlns:a16="http://schemas.microsoft.com/office/drawing/2014/main" val="1485145792"/>
                        </a:ext>
                      </a:extLst>
                    </a:gridCol>
                    <a:gridCol w="792050">
                      <a:extLst>
                        <a:ext uri="{9D8B030D-6E8A-4147-A177-3AD203B41FA5}">
                          <a16:colId xmlns:a16="http://schemas.microsoft.com/office/drawing/2014/main" val="3249920607"/>
                        </a:ext>
                      </a:extLst>
                    </a:gridCol>
                    <a:gridCol w="3958212">
                      <a:extLst>
                        <a:ext uri="{9D8B030D-6E8A-4147-A177-3AD203B41FA5}">
                          <a16:colId xmlns:a16="http://schemas.microsoft.com/office/drawing/2014/main" val="2262878970"/>
                        </a:ext>
                      </a:extLst>
                    </a:gridCol>
                    <a:gridCol w="914400">
                      <a:extLst>
                        <a:ext uri="{9D8B030D-6E8A-4147-A177-3AD203B41FA5}">
                          <a16:colId xmlns:a16="http://schemas.microsoft.com/office/drawing/2014/main" val="593740354"/>
                        </a:ext>
                      </a:extLst>
                    </a:gridCol>
                  </a:tblGrid>
                  <a:tr h="424117">
                    <a:tc gridSpan="4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Definition der kinematischen Größen: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5527419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3030" r="-165948" b="-38787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03030" r="-23003" b="-3878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858869661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55814" r="-262941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(4.2.1)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155814" r="-23003" b="-1976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(4.2.3)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010186192"/>
                      </a:ext>
                    </a:extLst>
                  </a:tr>
                  <a:tr h="424117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23529" r="-165948" b="-150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23529" r="-23003" b="-15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 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715859393"/>
                      </a:ext>
                    </a:extLst>
                  </a:tr>
                  <a:tr h="545021"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334884" r="-262941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(4.2.2)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74121" t="-334884" r="-23003" b="-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(4.2.4)</a:t>
                          </a:r>
                          <a:endParaRPr lang="de-DE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372439701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34226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𝒒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acc>
                                <m:accPr>
                                  <m:chr m:val="̇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</m:ac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1">
                <a:extLst>
                  <a:ext uri="{FF2B5EF4-FFF2-40B4-BE49-F238E27FC236}">
                    <a16:creationId xmlns:a16="http://schemas.microsoft.com/office/drawing/2014/main" id="{E330C9C5-468F-15B2-924D-1ED9A2A8A05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10917612"/>
                  </p:ext>
                </p:extLst>
              </p:nvPr>
            </p:nvGraphicFramePr>
            <p:xfrm>
              <a:off x="406397" y="2310449"/>
              <a:ext cx="6467739" cy="855536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261038">
                      <a:extLst>
                        <a:ext uri="{9D8B030D-6E8A-4147-A177-3AD203B41FA5}">
                          <a16:colId xmlns:a16="http://schemas.microsoft.com/office/drawing/2014/main" val="3427358118"/>
                        </a:ext>
                      </a:extLst>
                    </a:gridCol>
                    <a:gridCol w="1895835">
                      <a:extLst>
                        <a:ext uri="{9D8B030D-6E8A-4147-A177-3AD203B41FA5}">
                          <a16:colId xmlns:a16="http://schemas.microsoft.com/office/drawing/2014/main" val="321400726"/>
                        </a:ext>
                      </a:extLst>
                    </a:gridCol>
                    <a:gridCol w="1191610">
                      <a:extLst>
                        <a:ext uri="{9D8B030D-6E8A-4147-A177-3AD203B41FA5}">
                          <a16:colId xmlns:a16="http://schemas.microsoft.com/office/drawing/2014/main" val="953124274"/>
                        </a:ext>
                      </a:extLst>
                    </a:gridCol>
                    <a:gridCol w="2119256">
                      <a:extLst>
                        <a:ext uri="{9D8B030D-6E8A-4147-A177-3AD203B41FA5}">
                          <a16:colId xmlns:a16="http://schemas.microsoft.com/office/drawing/2014/main" val="406762979"/>
                        </a:ext>
                      </a:extLst>
                    </a:gridCol>
                  </a:tblGrid>
                  <a:tr h="342265">
                    <a:tc gridSpan="4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Definition der verallgemeinerten Koordinaten: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7168783"/>
                      </a:ext>
                    </a:extLst>
                  </a:tr>
                  <a:tr h="5132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74118" r="-413043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4286" t="-74118" r="-177551" b="-35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800" dirty="0">
                              <a:effectLst/>
                            </a:rPr>
                            <a:t>(4.1.2)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7168912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83C8162-F030-0730-B2E7-D3576F4F4AEC}"/>
              </a:ext>
            </a:extLst>
          </p:cNvPr>
          <p:cNvSpPr txBox="1"/>
          <p:nvPr/>
        </p:nvSpPr>
        <p:spPr>
          <a:xfrm>
            <a:off x="8218844" y="5908546"/>
            <a:ext cx="2386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1: Lageplan des Roboters</a:t>
            </a:r>
            <a:endParaRPr lang="en-US" sz="1400" dirty="0">
              <a:solidFill>
                <a:schemeClr val="accent1"/>
              </a:solidFill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737346A9-6878-E4C5-59ED-60ED927789DC}"/>
              </a:ext>
            </a:extLst>
          </p:cNvPr>
          <p:cNvGrpSpPr/>
          <p:nvPr/>
        </p:nvGrpSpPr>
        <p:grpSpPr>
          <a:xfrm>
            <a:off x="8218844" y="2262122"/>
            <a:ext cx="3796107" cy="3659076"/>
            <a:chOff x="8218844" y="2252183"/>
            <a:chExt cx="3796107" cy="3659076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15E189AC-D542-B93A-F127-05CEABF1E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8844" y="2252183"/>
              <a:ext cx="3796107" cy="3659076"/>
            </a:xfrm>
            <a:prstGeom prst="rect">
              <a:avLst/>
            </a:prstGeom>
          </p:spPr>
        </p:pic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A5C701E8-832D-3B32-C275-573C2E546930}"/>
                </a:ext>
              </a:extLst>
            </p:cNvPr>
            <p:cNvCxnSpPr/>
            <p:nvPr/>
          </p:nvCxnSpPr>
          <p:spPr>
            <a:xfrm>
              <a:off x="11489635" y="3629613"/>
              <a:ext cx="0" cy="574639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/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FCF196E8-7DCF-3B0C-0AF2-3D23AB39F4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55068" y="3629613"/>
                  <a:ext cx="382605" cy="369332"/>
                </a:xfrm>
                <a:prstGeom prst="rect">
                  <a:avLst/>
                </a:prstGeom>
                <a:blipFill>
                  <a:blip r:embed="rId6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/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C56AC4-65BD-9F85-8784-794A6AF7A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556" y="3714944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/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57BD6DB-E144-5B26-50AC-30B391D06D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804" y="2262122"/>
                <a:ext cx="256770" cy="369332"/>
              </a:xfrm>
              <a:prstGeom prst="rect">
                <a:avLst/>
              </a:prstGeom>
              <a:blipFill>
                <a:blip r:embed="rId8"/>
                <a:stretch>
                  <a:fillRect r="-2381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91222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4.2 </a:t>
            </a:r>
            <a:r>
              <a:rPr lang="en-US" b="0" dirty="0" err="1"/>
              <a:t>Freischnitt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/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CA52BD7-5B0B-8F0A-7268-557CC49334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687" y="4478737"/>
                <a:ext cx="256770" cy="369332"/>
              </a:xfrm>
              <a:prstGeom prst="rect">
                <a:avLst/>
              </a:prstGeom>
              <a:blipFill>
                <a:blip r:embed="rId6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/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B0DB161-FD61-B86C-3BF4-F3A4E7BAD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659" y="2237513"/>
                <a:ext cx="256770" cy="369332"/>
              </a:xfrm>
              <a:prstGeom prst="rect">
                <a:avLst/>
              </a:prstGeom>
              <a:blipFill>
                <a:blip r:embed="rId7"/>
                <a:stretch>
                  <a:fillRect r="-4761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Gerade Verbindung mit Pfeil 6">
            <a:extLst>
              <a:ext uri="{FF2B5EF4-FFF2-40B4-BE49-F238E27FC236}">
                <a16:creationId xmlns:a16="http://schemas.microsoft.com/office/drawing/2014/main" id="{DCE7B63A-9CCE-C23A-DD5E-D1F59E3D8A96}"/>
              </a:ext>
            </a:extLst>
          </p:cNvPr>
          <p:cNvCxnSpPr/>
          <p:nvPr/>
        </p:nvCxnSpPr>
        <p:spPr>
          <a:xfrm>
            <a:off x="4436398" y="3465714"/>
            <a:ext cx="0" cy="57463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/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𝑔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22" name="Textfeld 9">
                <a:extLst>
                  <a:ext uri="{FF2B5EF4-FFF2-40B4-BE49-F238E27FC236}">
                    <a16:creationId xmlns:a16="http://schemas.microsoft.com/office/drawing/2014/main" id="{9D77F51D-0290-6A9B-4563-9F592C2A1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831" y="3465714"/>
                <a:ext cx="382605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2395467-3F42-22E2-AC80-D3C57B85E12C}"/>
              </a:ext>
            </a:extLst>
          </p:cNvPr>
          <p:cNvCxnSpPr/>
          <p:nvPr/>
        </p:nvCxnSpPr>
        <p:spPr>
          <a:xfrm>
            <a:off x="570879" y="3097472"/>
            <a:ext cx="8260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33E4B6B-2BFE-6B71-D83B-54075143D957}"/>
              </a:ext>
            </a:extLst>
          </p:cNvPr>
          <p:cNvCxnSpPr>
            <a:cxnSpLocks/>
          </p:cNvCxnSpPr>
          <p:nvPr/>
        </p:nvCxnSpPr>
        <p:spPr>
          <a:xfrm flipV="1">
            <a:off x="570879" y="2265342"/>
            <a:ext cx="0" cy="8321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9" name="Picture 5">
            <a:extLst>
              <a:ext uri="{FF2B5EF4-FFF2-40B4-BE49-F238E27FC236}">
                <a16:creationId xmlns:a16="http://schemas.microsoft.com/office/drawing/2014/main" id="{C0A2C8A5-9683-FF75-A5AD-2F838CF65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11" y="2626628"/>
            <a:ext cx="619722" cy="6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/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4" name="Textfeld 9">
                <a:extLst>
                  <a:ext uri="{FF2B5EF4-FFF2-40B4-BE49-F238E27FC236}">
                    <a16:creationId xmlns:a16="http://schemas.microsoft.com/office/drawing/2014/main" id="{2B853D32-0DB5-4ADA-0269-7B448A2BE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879" y="2032059"/>
                <a:ext cx="37138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/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5" name="Textfeld 9">
                <a:extLst>
                  <a:ext uri="{FF2B5EF4-FFF2-40B4-BE49-F238E27FC236}">
                    <a16:creationId xmlns:a16="http://schemas.microsoft.com/office/drawing/2014/main" id="{7E9EC4B2-83F7-0248-78F1-DE11498FD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2574" y="3019873"/>
                <a:ext cx="121365" cy="369332"/>
              </a:xfrm>
              <a:prstGeom prst="rect">
                <a:avLst/>
              </a:prstGeom>
              <a:blipFill>
                <a:blip r:embed="rId11"/>
                <a:stretch>
                  <a:fillRect r="-1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TextBox 37">
            <a:extLst>
              <a:ext uri="{FF2B5EF4-FFF2-40B4-BE49-F238E27FC236}">
                <a16:creationId xmlns:a16="http://schemas.microsoft.com/office/drawing/2014/main" id="{AC5FDD90-3B50-D9B4-5AD2-8ED170A893AC}"/>
              </a:ext>
            </a:extLst>
          </p:cNvPr>
          <p:cNvSpPr txBox="1"/>
          <p:nvPr/>
        </p:nvSpPr>
        <p:spPr>
          <a:xfrm>
            <a:off x="450460" y="5736228"/>
            <a:ext cx="31291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400" dirty="0">
                <a:solidFill>
                  <a:schemeClr val="accent1"/>
                </a:solidFill>
              </a:rPr>
              <a:t>Abb. 2: Freischnitt des Roboters*</a:t>
            </a:r>
          </a:p>
          <a:p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/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CB232E5-359D-0097-9BEA-6D095BBD34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048" y="3465714"/>
                <a:ext cx="256770" cy="369332"/>
              </a:xfrm>
              <a:prstGeom prst="rect">
                <a:avLst/>
              </a:prstGeom>
              <a:blipFill>
                <a:blip r:embed="rId12"/>
                <a:stretch>
                  <a:fillRect r="-5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Zusätzliche nichtkonservativen Kräfte </a:t>
                          </a:r>
                          <a14:m>
                            <m:oMath xmlns:m="http://schemas.openxmlformats.org/officeDocument/2006/math"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de-DE" dirty="0"/>
                            <a:t>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𝜕</m:t>
                                      </m:r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𝑞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den>
                                  </m:f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𝑞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Table 42">
                <a:extLst>
                  <a:ext uri="{FF2B5EF4-FFF2-40B4-BE49-F238E27FC236}">
                    <a16:creationId xmlns:a16="http://schemas.microsoft.com/office/drawing/2014/main" id="{67979190-46CC-D779-5F00-F81188B2635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3550347"/>
                  </p:ext>
                </p:extLst>
              </p:nvPr>
            </p:nvGraphicFramePr>
            <p:xfrm>
              <a:off x="4997066" y="4357851"/>
              <a:ext cx="6786420" cy="142621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1084857804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3001204790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8197" b="-29016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6007503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75862" r="-100000" b="-10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(4.5.1)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9429508"/>
                      </a:ext>
                    </a:extLst>
                  </a:tr>
                  <a:tr h="52768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3"/>
                          <a:stretch>
                            <a:fillRect t="-175862" r="-100000" b="-34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dirty="0"/>
                            <a:t>(4.5.2)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293871559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2E1F0B99-E391-6758-5201-E7EDB4733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939" y="3009940"/>
            <a:ext cx="1514475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>
            <a:extLst>
              <a:ext uri="{FF2B5EF4-FFF2-40B4-BE49-F238E27FC236}">
                <a16:creationId xmlns:a16="http://schemas.microsoft.com/office/drawing/2014/main" id="{C026F5D5-D642-59FA-6780-8845C7407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531" y="2214837"/>
            <a:ext cx="2000250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𝐿</m:t>
                                      </m:r>
                                    </m:num>
                                    <m:den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𝜕</m:t>
                                      </m:r>
                                      <m:sSup>
                                        <m:sSupPr>
                                          <m:ctrlPr>
                                            <a:rPr lang="de-DE" sz="1800" b="1" i="1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̇"/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de-DE" sz="1800" b="1" i="1" smtClean="0"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𝒒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de-DE" sz="1800" b="0" i="1" smtClean="0">
                                              <a:effectLst/>
                                              <a:latin typeface="Cambria Math" panose="02040503050406030204" pitchFamily="18" charset="0"/>
                                              <a:ea typeface="Times New Roman" panose="020206030504050203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𝑇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𝐿</m:t>
                                  </m:r>
                                </m:num>
                                <m:den>
                                  <m:r>
                                    <a:rPr lang="de-DE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de-DE" sz="1800" b="1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𝒒</m:t>
                                      </m:r>
                                    </m:e>
                                    <m:sup>
                                      <m:r>
                                        <a:rPr lang="de-DE" sz="1800" i="1">
                                          <a:effectLst/>
                                          <a:latin typeface="Cambria Math" panose="02040503050406030204" pitchFamily="18" charset="0"/>
                                          <a:ea typeface="Times New Roman" panose="02020603050405020304" pitchFamily="18" charset="0"/>
                                          <a:cs typeface="Times New Roman" panose="020206030504050203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lang="de-DE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r>
                                <a:rPr lang="de-DE" sz="1800" b="1" i="1" smtClean="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𝑽</m:t>
                              </m:r>
                            </m:oMath>
                          </a14:m>
                          <a:r>
                            <a:rPr lang="en-US" dirty="0"/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7A518340-CFDF-CB9D-F3CE-C768760175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50366540"/>
                  </p:ext>
                </p:extLst>
              </p:nvPr>
            </p:nvGraphicFramePr>
            <p:xfrm>
              <a:off x="4997065" y="2126213"/>
              <a:ext cx="6786420" cy="1910652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3393210">
                      <a:extLst>
                        <a:ext uri="{9D8B030D-6E8A-4147-A177-3AD203B41FA5}">
                          <a16:colId xmlns:a16="http://schemas.microsoft.com/office/drawing/2014/main" val="2634419710"/>
                        </a:ext>
                      </a:extLst>
                    </a:gridCol>
                    <a:gridCol w="3393210">
                      <a:extLst>
                        <a:ext uri="{9D8B030D-6E8A-4147-A177-3AD203B41FA5}">
                          <a16:colId xmlns:a16="http://schemas.microsoft.com/office/drawing/2014/main" val="2994722719"/>
                        </a:ext>
                      </a:extLst>
                    </a:gridCol>
                  </a:tblGrid>
                  <a:tr h="37084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33605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108197" r="-100000" b="-319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(4.3)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772103509"/>
                      </a:ext>
                    </a:extLst>
                  </a:tr>
                  <a:tr h="640080">
                    <a:tc gridSpan="2">
                      <a:txBody>
                        <a:bodyPr/>
                        <a:lstStyle/>
                        <a:p>
                          <a:r>
                            <a:rPr lang="de-DE" dirty="0"/>
                            <a:t>Allgemeine Lagrange Gleichung zweiter Art mit konservativen Kräften und nichtkonservativen verallgemeinerten Kräften:</a:t>
                          </a:r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82285353"/>
                      </a:ext>
                    </a:extLst>
                  </a:tr>
                  <a:tr h="52889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6"/>
                          <a:stretch>
                            <a:fillRect t="-267816" r="-100000" b="-229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dirty="0"/>
                            <a:t>(4.4)</a:t>
                          </a:r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74286063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49DAADAF-2714-F094-8B93-CC829F36FA24}"/>
              </a:ext>
            </a:extLst>
          </p:cNvPr>
          <p:cNvSpPr txBox="1"/>
          <p:nvPr/>
        </p:nvSpPr>
        <p:spPr>
          <a:xfrm>
            <a:off x="372411" y="6152984"/>
            <a:ext cx="9950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*Die Gewichtskräfte und Lagerkräfte wurden im Freischnitt nicht eingezeichnet</a:t>
            </a:r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/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48A0B8-00D3-DDF5-0E43-F97C47E69E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3676" y="1937413"/>
                <a:ext cx="256770" cy="369332"/>
              </a:xfrm>
              <a:prstGeom prst="rect">
                <a:avLst/>
              </a:prstGeom>
              <a:blipFill>
                <a:blip r:embed="rId17"/>
                <a:stretch>
                  <a:fillRect r="-7142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/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1C8EF5E-BEE3-E65F-6CDA-89F8E3DD9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4406" y="3467092"/>
                <a:ext cx="256770" cy="369332"/>
              </a:xfrm>
              <a:prstGeom prst="rect">
                <a:avLst/>
              </a:prstGeom>
              <a:blipFill>
                <a:blip r:embed="rId18"/>
                <a:stretch>
                  <a:fillRect r="-690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/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F5593F0-9889-C646-8C39-210903A51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4096" y="2745728"/>
                <a:ext cx="256770" cy="369332"/>
              </a:xfrm>
              <a:prstGeom prst="rect">
                <a:avLst/>
              </a:prstGeom>
              <a:blipFill>
                <a:blip r:embed="rId19"/>
                <a:stretch>
                  <a:fillRect r="-6744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233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3C99857-A6C5-7CB9-D080-C99C3E244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Campus Sontheim</a:t>
            </a:r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33A8B8B-252A-5DDA-9E8E-ADFFE3BEC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Zwei-Gelenk-Roboter | Marc Grosse, Moritz Höhnel und Mattis Ritter / T1 / ASE | WS22/23</a:t>
            </a:r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FAB5EAE-79E2-9720-358B-DF771E2E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|  </a:t>
            </a:r>
            <a:fld id="{E6B5151A-17C4-4431-8407-112C0160A8B6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F03719B6-4CBE-32C7-B13D-37C01E4F2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Modellbildung</a:t>
            </a:r>
            <a:br>
              <a:rPr lang="en-US" dirty="0"/>
            </a:br>
            <a:r>
              <a:rPr lang="en-US" b="0" dirty="0"/>
              <a:t>4.3 </a:t>
            </a:r>
            <a:r>
              <a:rPr lang="en-US" b="0" dirty="0" err="1"/>
              <a:t>Energetische</a:t>
            </a:r>
            <a:r>
              <a:rPr lang="en-US" b="0" dirty="0"/>
              <a:t> </a:t>
            </a:r>
            <a:r>
              <a:rPr lang="en-US" b="0" dirty="0" err="1"/>
              <a:t>Gleichungen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de-DE" sz="1800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sSubSup>
                                <m:sSub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𝜑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 2</m:t>
                                  </m:r>
                                </m:sup>
                              </m:sSub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 b="0" smtClean="0">
                                  <a:effectLst/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pPr marL="0" marR="0" lvl="0" indent="0" algn="l" defTabSz="914407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𝑘𝑖𝑛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𝒗</m:t>
                                          </m:r>
                                        </m:e>
                                        <m:sub>
                                          <m:r>
                                            <a:rPr lang="de-DE" sz="1800" b="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de-DE" sz="1800" i="1" kern="1200" smtClean="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de-DE" sz="1800" i="1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unc>
                                    <m:func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sSup>
                                        <m:sSup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e>
                                        <m:sup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fName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))</m:t>
                                      </m:r>
                                    </m:e>
                                  </m:func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cos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de-DE" sz="1800" b="0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sSup>
                                            <m:sSup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de-DE" sz="1800" b="0" kern="1200" smtClean="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                                       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sin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800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  <m:r>
                                    <a:rPr lang="en-US" sz="1800" kern="1200"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+ </m:t>
                                  </m:r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 b="0" i="1" kern="1200" smtClean="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de-DE" sz="1800" i="1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func>
                                        <m:funcPr>
                                          <m:ctrlPr>
                                            <a:rPr lang="de-DE" sz="1800" i="1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800" kern="1200"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sin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de-DE" sz="1800" i="1" kern="1200"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de-DE" sz="1800" i="1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800" kern="1200"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800" kern="1200"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de-DE" sz="1800" b="0" kern="1200" smtClean="0"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oMath>
                          </a14:m>
                          <a:r>
                            <a:rPr lang="de-DE" sz="1800" kern="1200" dirty="0">
                              <a:solidFill>
                                <a:schemeClr val="tx1"/>
                              </a:solidFill>
                              <a:effectLst/>
                            </a:rPr>
                            <a:t> </a:t>
                          </a:r>
                          <a:endParaRPr lang="de-DE" sz="1800" kern="1200" dirty="0">
                            <a:solidFill>
                              <a:schemeClr val="tx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 xmlns:m="http://schemas.openxmlformats.org/officeDocument/2006/math">
                              <m:r>
                                <a:rPr lang="de-DE" sz="1800" smtClean="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 2</m:t>
                                      </m:r>
                                    </m:sup>
                                  </m:sSubSup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+ 2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acc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̇"/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φ</m:t>
                                      </m:r>
                                    </m:e>
                                    <m: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)=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Content Placeholder 12">
                <a:extLst>
                  <a:ext uri="{FF2B5EF4-FFF2-40B4-BE49-F238E27FC236}">
                    <a16:creationId xmlns:a16="http://schemas.microsoft.com/office/drawing/2014/main" id="{4C4CF552-FD4A-6A63-C30F-AEED669053B6}"/>
                  </a:ext>
                </a:extLst>
              </p:cNvPr>
              <p:cNvGraphicFramePr>
                <a:graphicFrameLocks noGrp="1"/>
              </p:cNvGraphicFramePr>
              <p:nvPr>
                <p:ph idx="13"/>
                <p:extLst>
                  <p:ext uri="{D42A27DB-BD31-4B8C-83A1-F6EECF244321}">
                    <p14:modId xmlns:p14="http://schemas.microsoft.com/office/powerpoint/2010/main" val="2202819457"/>
                  </p:ext>
                </p:extLst>
              </p:nvPr>
            </p:nvGraphicFramePr>
            <p:xfrm>
              <a:off x="406394" y="2150802"/>
              <a:ext cx="9685461" cy="219075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1831197">
                      <a:extLst>
                        <a:ext uri="{9D8B030D-6E8A-4147-A177-3AD203B41FA5}">
                          <a16:colId xmlns:a16="http://schemas.microsoft.com/office/drawing/2014/main" val="2409119700"/>
                        </a:ext>
                      </a:extLst>
                    </a:gridCol>
                    <a:gridCol w="6888659">
                      <a:extLst>
                        <a:ext uri="{9D8B030D-6E8A-4147-A177-3AD203B41FA5}">
                          <a16:colId xmlns:a16="http://schemas.microsoft.com/office/drawing/2014/main" val="240243492"/>
                        </a:ext>
                      </a:extLst>
                    </a:gridCol>
                    <a:gridCol w="965605">
                      <a:extLst>
                        <a:ext uri="{9D8B030D-6E8A-4147-A177-3AD203B41FA5}">
                          <a16:colId xmlns:a16="http://schemas.microsoft.com/office/drawing/2014/main" val="1778945736"/>
                        </a:ext>
                      </a:extLst>
                    </a:gridCol>
                  </a:tblGrid>
                  <a:tr h="456565"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Kinetische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75671854"/>
                      </a:ext>
                    </a:extLst>
                  </a:tr>
                  <a:tr h="45656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02778" r="-11047" b="-475000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(4.6.1)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144070826"/>
                      </a:ext>
                    </a:extLst>
                  </a:tr>
                  <a:tr h="821055">
                    <a:tc gridSpan="2"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t="-112308" r="-11047" b="-16307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rowSpan="2">
                      <a:txBody>
                        <a:bodyPr/>
                        <a:lstStyle/>
                        <a:p>
                          <a:pPr algn="l"/>
                          <a:r>
                            <a:rPr lang="en-US" sz="1800" dirty="0">
                              <a:effectLst/>
                            </a:rPr>
                            <a:t>(4.6.2)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820106215"/>
                      </a:ext>
                    </a:extLst>
                  </a:tr>
                  <a:tr h="456565">
                    <a:tc>
                      <a:txBody>
                        <a:bodyPr/>
                        <a:lstStyle/>
                        <a:p>
                          <a:pPr algn="l"/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68580" marR="68580" marT="0" marB="0" anchor="ctr">
                        <a:blipFill>
                          <a:blip r:embed="rId2"/>
                          <a:stretch>
                            <a:fillRect l="-26471" t="-383333" r="-13971" b="-194444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pPr algn="l"/>
                          <a:r>
                            <a:rPr lang="de-DE" sz="1800" dirty="0">
                              <a:effectLst/>
                            </a:rPr>
                            <a:t>(4.4.2.2)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84916222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8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𝑝𝑜𝑡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 −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800" i="1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𝜑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de-DE" sz="18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)+</m:t>
                                      </m:r>
                                      <m:sSub>
                                        <m:sSub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  <m:sub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  <m:func>
                                        <m:funcPr>
                                          <m:ctrlPr>
                                            <a:rPr lang="en-US" sz="1800" i="1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de-DE" sz="18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𝑐𝑜𝑠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effectLst/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1800" i="1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𝜑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de-DE" sz="1800">
                                                      <a:effectLst/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de-DE" sz="18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1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de-DE" sz="18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800" dirty="0">
                              <a:effectLst/>
                            </a:rPr>
                            <a:t> </a:t>
                          </a: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>
                <a:extLst>
                  <a:ext uri="{FF2B5EF4-FFF2-40B4-BE49-F238E27FC236}">
                    <a16:creationId xmlns:a16="http://schemas.microsoft.com/office/drawing/2014/main" id="{D2EA4A05-4A2E-DCF6-903D-79D4ADEE6D8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34311233"/>
                  </p:ext>
                </p:extLst>
              </p:nvPr>
            </p:nvGraphicFramePr>
            <p:xfrm>
              <a:off x="406395" y="4718933"/>
              <a:ext cx="6801228" cy="1104900"/>
            </p:xfrm>
            <a:graphic>
              <a:graphicData uri="http://schemas.openxmlformats.org/drawingml/2006/table">
                <a:tbl>
                  <a:tblPr firstRow="1" firstCol="1" bandRow="1">
                    <a:tableStyleId>{2D5ABB26-0587-4C30-8999-92F81FD0307C}</a:tableStyleId>
                  </a:tblPr>
                  <a:tblGrid>
                    <a:gridCol w="5935310">
                      <a:extLst>
                        <a:ext uri="{9D8B030D-6E8A-4147-A177-3AD203B41FA5}">
                          <a16:colId xmlns:a16="http://schemas.microsoft.com/office/drawing/2014/main" val="3163817557"/>
                        </a:ext>
                      </a:extLst>
                    </a:gridCol>
                    <a:gridCol w="865918">
                      <a:extLst>
                        <a:ext uri="{9D8B030D-6E8A-4147-A177-3AD203B41FA5}">
                          <a16:colId xmlns:a16="http://schemas.microsoft.com/office/drawing/2014/main" val="1164186233"/>
                        </a:ext>
                      </a:extLst>
                    </a:gridCol>
                  </a:tblGrid>
                  <a:tr h="368300">
                    <a:tc gridSpan="2"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Potenzielle Energie der Massepunkte:</a:t>
                          </a:r>
                          <a:endParaRPr lang="en-US" sz="1800" dirty="0">
                            <a:effectLst/>
                          </a:endParaRPr>
                        </a:p>
                      </a:txBody>
                      <a:tcPr marL="68580" marR="6858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53582951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110000" r="-14564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(4.6.3)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710262177"/>
                      </a:ext>
                    </a:extLst>
                  </a:tr>
                  <a:tr h="3683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206557" r="-14564" b="-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de-DE" sz="1800" dirty="0">
                              <a:effectLst/>
                            </a:rPr>
                            <a:t>(4.6.4)</a:t>
                          </a:r>
                          <a:endParaRPr lang="en-US" sz="1800" dirty="0">
                            <a:effectLst/>
                            <a:latin typeface="Calibri" panose="020F050202020403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1070279646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60014185"/>
      </p:ext>
    </p:extLst>
  </p:cSld>
  <p:clrMapOvr>
    <a:masterClrMapping/>
  </p:clrMapOvr>
</p:sld>
</file>

<file path=ppt/theme/theme1.xml><?xml version="1.0" encoding="utf-8"?>
<a:theme xmlns:a="http://schemas.openxmlformats.org/drawingml/2006/main" name="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D51E834E-C123-4A66-80B5-6AFB0251C3DE}"/>
    </a:ext>
  </a:extLst>
</a:theme>
</file>

<file path=ppt/theme/theme2.xml><?xml version="1.0" encoding="utf-8"?>
<a:theme xmlns:a="http://schemas.openxmlformats.org/drawingml/2006/main" name="1_PPT_HHN_16x9_EN_01">
  <a:themeElements>
    <a:clrScheme name="Hochschule Heilbronn PPT">
      <a:dk1>
        <a:sysClr val="windowText" lastClr="000000"/>
      </a:dk1>
      <a:lt1>
        <a:sysClr val="window" lastClr="FFFFFF"/>
      </a:lt1>
      <a:dk2>
        <a:srgbClr val="BCBCBC"/>
      </a:dk2>
      <a:lt2>
        <a:srgbClr val="747474"/>
      </a:lt2>
      <a:accent1>
        <a:srgbClr val="002896"/>
      </a:accent1>
      <a:accent2>
        <a:srgbClr val="667EC0"/>
      </a:accent2>
      <a:accent3>
        <a:srgbClr val="99A8D6"/>
      </a:accent3>
      <a:accent4>
        <a:srgbClr val="00727F"/>
      </a:accent4>
      <a:accent5>
        <a:srgbClr val="009BA6"/>
      </a:accent5>
      <a:accent6>
        <a:srgbClr val="7FCBD3"/>
      </a:accent6>
      <a:hlink>
        <a:srgbClr val="000000"/>
      </a:hlink>
      <a:folHlink>
        <a:srgbClr val="000000"/>
      </a:folHlink>
    </a:clrScheme>
    <a:fontScheme name="Hochschule Heilbron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>
              <a:lumMod val="50000"/>
              <a:lumOff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custClrLst>
    <a:custClr name="0 | 40 | 150">
      <a:srgbClr val="002896"/>
    </a:custClr>
    <a:custClr name="0 | 159 | 213">
      <a:srgbClr val="009FD5"/>
    </a:custClr>
    <a:custClr name="0 | 114 |127">
      <a:srgbClr val="00727F"/>
    </a:custClr>
    <a:custClr name="255 | 158 | 0">
      <a:srgbClr val="FF9E00"/>
    </a:custClr>
    <a:custClr name="100 | 179 | 44">
      <a:srgbClr val="64B32C"/>
    </a:custClr>
    <a:custClr name="171 | 0 | 66">
      <a:srgbClr val="AB0042"/>
    </a:custClr>
    <a:custClr name="0 | 0 | 0">
      <a:srgbClr val="000000"/>
    </a:custClr>
    <a:custClr>
      <a:srgbClr val="FFFFFF"/>
    </a:custClr>
    <a:custClr name="255 | 255 | 255">
      <a:srgbClr val="FFFFFF"/>
    </a:custClr>
    <a:custClr name="255 | 255 | 255">
      <a:srgbClr val="FFFFFF"/>
    </a:custClr>
    <a:custClr name="102 | 126 | 192">
      <a:srgbClr val="667EC0"/>
    </a:custClr>
    <a:custClr name="96 | 198 | 239">
      <a:srgbClr val="60C6EF"/>
    </a:custClr>
    <a:custClr name="0 | 155 | 166">
      <a:srgbClr val="009BA6"/>
    </a:custClr>
    <a:custClr name="255 | 203 | 14">
      <a:srgbClr val="FFCB0E"/>
    </a:custClr>
    <a:custClr name="180 | 204 | 0">
      <a:srgbClr val="B4CC00"/>
    </a:custClr>
    <a:custClr name="220 | 55 | 105">
      <a:srgbClr val="DC3769"/>
    </a:custClr>
    <a:custClr name="116 | 116 | 116">
      <a:srgbClr val="747474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  <a:custClr name="153 | 168 | 214">
      <a:srgbClr val="99A8D6"/>
    </a:custClr>
    <a:custClr name="176 | 223 | 247">
      <a:srgbClr val="B0DFF7"/>
    </a:custClr>
    <a:custClr name="127 | 203 | 211">
      <a:srgbClr val="7FCBD3"/>
    </a:custClr>
    <a:custClr name="255 | 241 | 77">
      <a:srgbClr val="FFF14D"/>
    </a:custClr>
    <a:custClr name="234 | 228 | 72">
      <a:srgbClr val="EAE448"/>
    </a:custClr>
    <a:custClr name="235 | 142 | 178">
      <a:srgbClr val="EB8EB2"/>
    </a:custClr>
    <a:custClr name="188 | 188 | 188">
      <a:srgbClr val="BCBCBC"/>
    </a:custClr>
    <a:custClr name="255 | 255 | 255">
      <a:srgbClr val="FFFFFF"/>
    </a:custClr>
    <a:custClr name="255 | 255 | 255">
      <a:srgbClr val="FFFFFF"/>
    </a:custClr>
    <a:custClr name="255 | 255 | 255">
      <a:srgbClr val="FFFFFF"/>
    </a:custClr>
  </a:custClrLst>
  <a:extLst>
    <a:ext uri="{05A4C25C-085E-4340-85A3-A5531E510DB2}">
      <thm15:themeFamily xmlns:thm15="http://schemas.microsoft.com/office/thememl/2012/main" name="Präsentation2" id="{2EEEF417-1A1D-417B-8027-150E18881973}" vid="{A826E504-A1FF-48C6-BF11-68BD7E1C7F12}"/>
    </a:ext>
  </a:ext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315C8266D65147BEEF21714B380DFC" ma:contentTypeVersion="12" ma:contentTypeDescription="Create a new document." ma:contentTypeScope="" ma:versionID="ae14c92c52cedeef1460d511b82b4719">
  <xsd:schema xmlns:xsd="http://www.w3.org/2001/XMLSchema" xmlns:xs="http://www.w3.org/2001/XMLSchema" xmlns:p="http://schemas.microsoft.com/office/2006/metadata/properties" xmlns:ns2="e1a4e9d1-002c-44d1-a7df-d1d440f2d89c" xmlns:ns3="396d3ce1-f135-45f1-a004-8da1c81eaf02" targetNamespace="http://schemas.microsoft.com/office/2006/metadata/properties" ma:root="true" ma:fieldsID="30ae492b1ebb9fd38c43b4ed6abfe70d" ns2:_="" ns3:_="">
    <xsd:import namespace="e1a4e9d1-002c-44d1-a7df-d1d440f2d89c"/>
    <xsd:import namespace="396d3ce1-f135-45f1-a004-8da1c81eaf0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4e9d1-002c-44d1-a7df-d1d440f2d8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58e10526-b566-4b41-9d0d-ac6cbbfbcbc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96d3ce1-f135-45f1-a004-8da1c81eaf02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338289-5d0f-45f9-8918-8890acfce5c4}" ma:internalName="TaxCatchAll" ma:showField="CatchAllData" ma:web="396d3ce1-f135-45f1-a004-8da1c81eaf0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e1a4e9d1-002c-44d1-a7df-d1d440f2d89c">
      <Terms xmlns="http://schemas.microsoft.com/office/infopath/2007/PartnerControls"/>
    </lcf76f155ced4ddcb4097134ff3c332f>
    <TaxCatchAll xmlns="396d3ce1-f135-45f1-a004-8da1c81eaf02" xsi:nil="true"/>
  </documentManagement>
</p:properties>
</file>

<file path=customXml/itemProps1.xml><?xml version="1.0" encoding="utf-8"?>
<ds:datastoreItem xmlns:ds="http://schemas.openxmlformats.org/officeDocument/2006/customXml" ds:itemID="{33061106-0B7E-4C54-909B-385CA089746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4e9d1-002c-44d1-a7df-d1d440f2d89c"/>
    <ds:schemaRef ds:uri="396d3ce1-f135-45f1-a004-8da1c81eaf0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554B1BE-D081-4D49-A9A8-02DBC419D9B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303304-D675-4AEC-B056-9DF2E7E157C6}">
  <ds:schemaRefs>
    <ds:schemaRef ds:uri="396d3ce1-f135-45f1-a004-8da1c81eaf02"/>
    <ds:schemaRef ds:uri="e1a4e9d1-002c-44d1-a7df-d1d440f2d89c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PowerpointTemplate</Template>
  <TotalTime>0</TotalTime>
  <Words>2075</Words>
  <Application>Microsoft Macintosh PowerPoint</Application>
  <PresentationFormat>Breitbild</PresentationFormat>
  <Paragraphs>362</Paragraphs>
  <Slides>23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Times New Roman</vt:lpstr>
      <vt:lpstr>Wingdings</vt:lpstr>
      <vt:lpstr>PPT_HHN_16x9_EN_01</vt:lpstr>
      <vt:lpstr>1_PPT_HHN_16x9_EN_01</vt:lpstr>
      <vt:lpstr>ZWEI-GELENK-ROBOTER</vt:lpstr>
      <vt:lpstr>Inhaltsverzeichnis</vt:lpstr>
      <vt:lpstr>1. Aufgabenstellung und Projektziele </vt:lpstr>
      <vt:lpstr>2. Modellannahmen </vt:lpstr>
      <vt:lpstr>3. EINGANGS-, Zustands-, Ausgangssignale, Parameter und Anfangsbedingungen </vt:lpstr>
      <vt:lpstr>3. EINGANGS-, Zustands-, Ausgangssignale, Parameter und Anfangsbedingungen </vt:lpstr>
      <vt:lpstr>4. Modellbildung 4.1 Physikalisches Ersatzschaltbild </vt:lpstr>
      <vt:lpstr>4. Modellbildung 4.2 Freischnitt</vt:lpstr>
      <vt:lpstr>4. Modellbildung 4.3 Energetische Gleichungen</vt:lpstr>
      <vt:lpstr>4. Modellbildung 4.4 Lagrange Gleichungen</vt:lpstr>
      <vt:lpstr>4. Modellbildung 4.4 Lagrange Gleichungen  Bewegungsgleichung</vt:lpstr>
      <vt:lpstr>4. Modellbildung 4.5 Zustandsraummodell</vt:lpstr>
      <vt:lpstr>5. Aufgabe zur Vorabgabe </vt:lpstr>
      <vt:lpstr>5. Aufgabe zur Vorabgabe 5.1 Stationärer Zustand</vt:lpstr>
      <vt:lpstr>5. Aufgabe zur Vorabgabe 5.1 Stationärer Zustand</vt:lpstr>
      <vt:lpstr>5. Aufgabe zur vorabgabe 5.2 Beweis der Invertierbarkeit der Massenmatrix M</vt:lpstr>
      <vt:lpstr>6. Architektur des Simulink-modells 6.1 Oberste Ebene</vt:lpstr>
      <vt:lpstr>6. Architektur des Simulink-modells 6.2 Subsystem Robot</vt:lpstr>
      <vt:lpstr>7. Darstellung und Interpretation der Simulationsergebnisse</vt:lpstr>
      <vt:lpstr>7. Darsteullung und Interpretation der Simulationsergebnisse</vt:lpstr>
      <vt:lpstr>8. Bewertung, Zusammenfassung und Ausblick</vt:lpstr>
      <vt:lpstr>Literatur- und Abbildungsverzeichnis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Truck platoon</dc:title>
  <dc:creator>Mattis Ritter</dc:creator>
  <cp:lastModifiedBy>Marc Grosse</cp:lastModifiedBy>
  <cp:revision>63</cp:revision>
  <dcterms:created xsi:type="dcterms:W3CDTF">2022-04-09T09:06:39Z</dcterms:created>
  <dcterms:modified xsi:type="dcterms:W3CDTF">2023-01-09T14:06:57Z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0x01010071315C8266D65147BEEF21714B380DFC</vt:lpwstr>
  </property>
  <property fmtid="{D5CDD505-2E9C-101B-9397-08002B2CF9AE}" pid="3" name="MediaServiceImageTags">
    <vt:lpwstr/>
  </property>
</Properties>
</file>